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9" r:id="rId3"/>
    <p:sldId id="270" r:id="rId4"/>
    <p:sldId id="271" r:id="rId5"/>
    <p:sldId id="272" r:id="rId6"/>
    <p:sldId id="274" r:id="rId7"/>
    <p:sldId id="275" r:id="rId8"/>
    <p:sldId id="276" r:id="rId9"/>
    <p:sldId id="278" r:id="rId10"/>
    <p:sldId id="279" r:id="rId11"/>
    <p:sldId id="280" r:id="rId12"/>
    <p:sldId id="257" r:id="rId13"/>
    <p:sldId id="281" r:id="rId14"/>
    <p:sldId id="283" r:id="rId15"/>
    <p:sldId id="282" r:id="rId16"/>
    <p:sldId id="268"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9900"/>
    <a:srgbClr val="F88608"/>
    <a:srgbClr val="FED58C"/>
    <a:srgbClr val="F5FFB9"/>
    <a:srgbClr val="9D9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6252" autoAdjust="0"/>
  </p:normalViewPr>
  <p:slideViewPr>
    <p:cSldViewPr>
      <p:cViewPr>
        <p:scale>
          <a:sx n="70" d="100"/>
          <a:sy n="70" d="100"/>
        </p:scale>
        <p:origin x="-138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74AFB-9F9A-4D06-B287-CC40C9B4D9E1}" type="datetimeFigureOut">
              <a:rPr lang="cs-CZ" smtClean="0"/>
              <a:t>25.4.2011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0B54B-643A-45E1-B516-9FF71B4D5CD9}" type="slidenum">
              <a:rPr lang="cs-CZ" smtClean="0"/>
              <a:t>‹#›</a:t>
            </a:fld>
            <a:endParaRPr lang="cs-CZ"/>
          </a:p>
        </p:txBody>
      </p:sp>
    </p:spTree>
    <p:extLst>
      <p:ext uri="{BB962C8B-B14F-4D97-AF65-F5344CB8AC3E}">
        <p14:creationId xmlns:p14="http://schemas.microsoft.com/office/powerpoint/2010/main" val="184364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Petr </a:t>
            </a:r>
            <a:r>
              <a:rPr lang="cs-CZ" sz="1200" b="0" i="0" kern="1200" dirty="0" err="1" smtClean="0">
                <a:solidFill>
                  <a:schemeClr val="tx1"/>
                </a:solidFill>
                <a:effectLst/>
                <a:latin typeface="+mn-lt"/>
                <a:ea typeface="+mn-ea"/>
                <a:cs typeface="+mn-cs"/>
              </a:rPr>
              <a:t>Ginz</a:t>
            </a:r>
            <a:r>
              <a:rPr lang="cs-CZ" sz="1200" b="0" i="0" kern="1200" dirty="0" smtClean="0">
                <a:solidFill>
                  <a:schemeClr val="tx1"/>
                </a:solidFill>
                <a:effectLst/>
                <a:latin typeface="+mn-lt"/>
                <a:ea typeface="+mn-ea"/>
                <a:cs typeface="+mn-cs"/>
              </a:rPr>
              <a:t>: nar. 1.února 1928, všestranně nadaný chlapec – napsal řadu povídek a rozepsal několik románů (jediný dokončený „Návštěva z pravěku“ vyšel před několika lety tiskem); vytvořil několik set výtvarných prací zachycující Prahu i Terezínské ghetto. Nejznámější se stala jeho kresba tužkou „Země z Měsíce“, jejíž kopii vzal na palubu raketoplánu Columbia první izraelský kosmonaut </a:t>
            </a:r>
            <a:r>
              <a:rPr lang="cs-CZ" sz="1200" b="0" i="0" kern="1200" dirty="0" err="1" smtClean="0">
                <a:solidFill>
                  <a:schemeClr val="tx1"/>
                </a:solidFill>
                <a:effectLst/>
                <a:latin typeface="+mn-lt"/>
                <a:ea typeface="+mn-ea"/>
                <a:cs typeface="+mn-cs"/>
              </a:rPr>
              <a:t>Ilan</a:t>
            </a:r>
            <a:r>
              <a:rPr lang="cs-CZ" sz="1200" b="0" i="0" kern="1200" dirty="0" smtClean="0">
                <a:solidFill>
                  <a:schemeClr val="tx1"/>
                </a:solidFill>
                <a:effectLst/>
                <a:latin typeface="+mn-lt"/>
                <a:ea typeface="+mn-ea"/>
                <a:cs typeface="+mn-cs"/>
              </a:rPr>
              <a:t> Ramon.</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1</a:t>
            </a:fld>
            <a:endParaRPr lang="cs-CZ"/>
          </a:p>
        </p:txBody>
      </p:sp>
    </p:spTree>
    <p:extLst>
      <p:ext uri="{BB962C8B-B14F-4D97-AF65-F5344CB8AC3E}">
        <p14:creationId xmlns:p14="http://schemas.microsoft.com/office/powerpoint/2010/main" val="177572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Na konci války se podařilo Petrovým kamarádům časopis VEDEM zachránit. V 70.letech byl připraven rukopis knihy „Je mojí vlastní hradba ghett?“, který tvořily hlavně vybrané články z VEDEM a vzpomínky kamarádů z „Jedničky“, kteří přežili. Z politických důvodů se ale tato kniha dočkala vydání až po převratu v roce 1989 a dnes je k dostání v Muzeu ghetta v Terezíně. Petrova sestra Eva i jeho rodiče válku přežili. Když se v roce 2002 chytal let prvního Izraelského kosmonauta, byl to právě </a:t>
            </a:r>
            <a:r>
              <a:rPr lang="cs-CZ" sz="1200" b="0" i="0" kern="1200" dirty="0" err="1" smtClean="0">
                <a:solidFill>
                  <a:schemeClr val="tx1"/>
                </a:solidFill>
                <a:effectLst/>
                <a:latin typeface="+mn-lt"/>
                <a:ea typeface="+mn-ea"/>
                <a:cs typeface="+mn-cs"/>
              </a:rPr>
              <a:t>Ilan</a:t>
            </a:r>
            <a:r>
              <a:rPr lang="cs-CZ" sz="1200" b="0" i="0" kern="1200" dirty="0" smtClean="0">
                <a:solidFill>
                  <a:schemeClr val="tx1"/>
                </a:solidFill>
                <a:effectLst/>
                <a:latin typeface="+mn-lt"/>
                <a:ea typeface="+mn-ea"/>
                <a:cs typeface="+mn-cs"/>
              </a:rPr>
              <a:t> Ramon, jehož matka také hrůzy koncentračních táborů zažila, který se rozhodl na svůj let vzít nějakou památku holocaustu. Ze všech možných obrázků se nakonec rozhodl pro Petrovu kresbu „Země z Měsíce“, kterou mladík vytvořil v Terezíně tužkou podle své fantazie. Let byl z důvodu počasí i řešení technických závad několikrát odložen, nakonec na svou misi vydal až 16.ledna 2003. Při návratu na Zem, dne 1.února 2003, pravděpodobně z důvodu nárazu zmrzlé izolační pěny do tepelného štítu, raketoplán explodoval a nikdo z jeho posádky nepřežil</a:t>
            </a:r>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12</a:t>
            </a:fld>
            <a:endParaRPr lang="cs-CZ"/>
          </a:p>
        </p:txBody>
      </p:sp>
    </p:spTree>
    <p:extLst>
      <p:ext uri="{BB962C8B-B14F-4D97-AF65-F5344CB8AC3E}">
        <p14:creationId xmlns:p14="http://schemas.microsoft.com/office/powerpoint/2010/main" val="264149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K této události byla českou poštou vydána příležitostná známka s Petrovou fotografií a reprodukcí jeho kresby, která shořela na palubě raketoplánu. Několik měsíců po havárii se sestře Petra </a:t>
            </a:r>
            <a:r>
              <a:rPr lang="cs-CZ" sz="1200" b="0" i="0" kern="1200" dirty="0" err="1" smtClean="0">
                <a:solidFill>
                  <a:schemeClr val="tx1"/>
                </a:solidFill>
                <a:effectLst/>
                <a:latin typeface="+mn-lt"/>
                <a:ea typeface="+mn-ea"/>
                <a:cs typeface="+mn-cs"/>
              </a:rPr>
              <a:t>Ginze</a:t>
            </a:r>
            <a:r>
              <a:rPr lang="cs-CZ" sz="1200" b="0" i="0" kern="1200" dirty="0" smtClean="0">
                <a:solidFill>
                  <a:schemeClr val="tx1"/>
                </a:solidFill>
                <a:effectLst/>
                <a:latin typeface="+mn-lt"/>
                <a:ea typeface="+mn-ea"/>
                <a:cs typeface="+mn-cs"/>
              </a:rPr>
              <a:t>, žijící tč. v Izraeli, ozval neznámý člověk z Prahy, že v domě v Modřanech, který koupil, nalezl Petrovy deníky z doby před deportací. Ty pak, po doplnění dalších vzpomínek a článků vydala jeho pod názvem „Deník mého bratra“ v nakladatelství Trigon. Tato kniha byla dosud přeložena do 14 jazyku. Před dokončením je obšírný dokumentární film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Last </a:t>
            </a:r>
            <a:r>
              <a:rPr lang="cs-CZ" sz="1200" b="0" i="0" kern="1200" dirty="0" err="1" smtClean="0">
                <a:solidFill>
                  <a:schemeClr val="tx1"/>
                </a:solidFill>
                <a:effectLst/>
                <a:latin typeface="+mn-lt"/>
                <a:ea typeface="+mn-ea"/>
                <a:cs typeface="+mn-cs"/>
              </a:rPr>
              <a:t>Flight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of</a:t>
            </a:r>
            <a:r>
              <a:rPr lang="cs-CZ" sz="1200" b="0" i="0" kern="1200" dirty="0" smtClean="0">
                <a:solidFill>
                  <a:schemeClr val="tx1"/>
                </a:solidFill>
                <a:effectLst/>
                <a:latin typeface="+mn-lt"/>
                <a:ea typeface="+mn-ea"/>
                <a:cs typeface="+mn-cs"/>
              </a:rPr>
              <a:t> Petr </a:t>
            </a:r>
            <a:r>
              <a:rPr lang="cs-CZ" sz="1200" b="0" i="0" kern="1200" dirty="0" err="1" smtClean="0">
                <a:solidFill>
                  <a:schemeClr val="tx1"/>
                </a:solidFill>
                <a:effectLst/>
                <a:latin typeface="+mn-lt"/>
                <a:ea typeface="+mn-ea"/>
                <a:cs typeface="+mn-cs"/>
              </a:rPr>
              <a:t>Ginz</a:t>
            </a:r>
            <a:r>
              <a:rPr lang="cs-CZ" sz="1200" b="0" i="0" kern="1200" dirty="0" smtClean="0">
                <a:solidFill>
                  <a:schemeClr val="tx1"/>
                </a:solidFill>
                <a:effectLst/>
                <a:latin typeface="+mn-lt"/>
                <a:ea typeface="+mn-ea"/>
                <a:cs typeface="+mn-cs"/>
              </a:rPr>
              <a:t>", natočený Floridskou universitou, USA. V březnu 2004 byla na Kleti nově objevená planetka s pořadovým číslem 50413 pojmenována </a:t>
            </a:r>
            <a:r>
              <a:rPr lang="cs-CZ" sz="1200" b="0" i="0" kern="1200" dirty="0" err="1" smtClean="0">
                <a:solidFill>
                  <a:schemeClr val="tx1"/>
                </a:solidFill>
                <a:effectLst/>
                <a:latin typeface="+mn-lt"/>
                <a:ea typeface="+mn-ea"/>
                <a:cs typeface="+mn-cs"/>
              </a:rPr>
              <a:t>Petrginz</a:t>
            </a:r>
            <a:r>
              <a:rPr lang="cs-CZ" sz="1200" b="0" i="0" kern="1200" dirty="0" smtClean="0">
                <a:solidFill>
                  <a:schemeClr val="tx1"/>
                </a:solidFill>
                <a:effectLst/>
                <a:latin typeface="+mn-lt"/>
                <a:ea typeface="+mn-ea"/>
                <a:cs typeface="+mn-cs"/>
              </a:rPr>
              <a:t>. V roce 2007 vyšel v nakladatelství Franze Kafky Petrův román „Návštěva z pravěku“.</a:t>
            </a:r>
            <a:r>
              <a:rPr lang="cs-CZ" dirty="0" smtClean="0"/>
              <a:t> </a:t>
            </a:r>
          </a:p>
          <a:p>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13</a:t>
            </a:fld>
            <a:endParaRPr lang="cs-CZ"/>
          </a:p>
        </p:txBody>
      </p:sp>
    </p:spTree>
    <p:extLst>
      <p:ext uri="{BB962C8B-B14F-4D97-AF65-F5344CB8AC3E}">
        <p14:creationId xmlns:p14="http://schemas.microsoft.com/office/powerpoint/2010/main" val="21344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Petr žil v Praze ve smíšené rodině v Praze – </a:t>
            </a:r>
            <a:r>
              <a:rPr lang="cs-CZ" sz="1200" b="0" i="0" kern="1200" dirty="0" err="1" smtClean="0">
                <a:solidFill>
                  <a:schemeClr val="tx1"/>
                </a:solidFill>
                <a:effectLst/>
                <a:latin typeface="+mn-lt"/>
                <a:ea typeface="+mn-ea"/>
                <a:cs typeface="+mn-cs"/>
              </a:rPr>
              <a:t>Těšnově</a:t>
            </a:r>
            <a:r>
              <a:rPr lang="cs-CZ" sz="1200" b="0" i="0" kern="1200" dirty="0" smtClean="0">
                <a:solidFill>
                  <a:schemeClr val="tx1"/>
                </a:solidFill>
                <a:effectLst/>
                <a:latin typeface="+mn-lt"/>
                <a:ea typeface="+mn-ea"/>
                <a:cs typeface="+mn-cs"/>
              </a:rPr>
              <a:t>, naproti bývalého Denisova nádraží. Měl o dva roky mladší sestru Evu. Otec byl Žid, matka nežidovského původu, oba rodiče byli nadšení esperantisté, velmi vzdělaní – dbali na zdravou životosprávu, s dětmi sportovali, vedli ke k četbě a kultuře. </a:t>
            </a:r>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2</a:t>
            </a:fld>
            <a:endParaRPr lang="cs-CZ"/>
          </a:p>
        </p:txBody>
      </p:sp>
    </p:spTree>
    <p:extLst>
      <p:ext uri="{BB962C8B-B14F-4D97-AF65-F5344CB8AC3E}">
        <p14:creationId xmlns:p14="http://schemas.microsoft.com/office/powerpoint/2010/main" val="135629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Petr projevoval kromě literárního a výtvarného nadání zájem o mnoho věcí – miloval knihy </a:t>
            </a:r>
            <a:r>
              <a:rPr lang="cs-CZ" sz="1200" b="0" i="0" kern="1200" dirty="0" err="1" smtClean="0">
                <a:solidFill>
                  <a:schemeClr val="tx1"/>
                </a:solidFill>
                <a:effectLst/>
                <a:latin typeface="+mn-lt"/>
                <a:ea typeface="+mn-ea"/>
                <a:cs typeface="+mn-cs"/>
              </a:rPr>
              <a:t>Julese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Vernea</a:t>
            </a:r>
            <a:r>
              <a:rPr lang="cs-CZ" sz="1200" b="0" i="0" kern="1200" dirty="0" smtClean="0">
                <a:solidFill>
                  <a:schemeClr val="tx1"/>
                </a:solidFill>
                <a:effectLst/>
                <a:latin typeface="+mn-lt"/>
                <a:ea typeface="+mn-ea"/>
                <a:cs typeface="+mn-cs"/>
              </a:rPr>
              <a:t>, rád vynalézal a byl nadšeným hledačem pravdy – ať se to týkalo historie, astronomie, paleontologie, zeměpisu, nebo další oborů. </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4</a:t>
            </a:fld>
            <a:endParaRPr lang="cs-CZ"/>
          </a:p>
        </p:txBody>
      </p:sp>
    </p:spTree>
    <p:extLst>
      <p:ext uri="{BB962C8B-B14F-4D97-AF65-F5344CB8AC3E}">
        <p14:creationId xmlns:p14="http://schemas.microsoft.com/office/powerpoint/2010/main" val="85828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 V roce 1939 dokončil román „Návštěva z pravěku“, který je parafrází „verneovek“ – popisuje objevení druhohorní příšery v oblasti Afriky, která se nakonec ukáže jako obří stroj sestrojený diktátorem napomáhající k zotročení domorodých obyvatel a likvidaci politických odpůrců. Jako u velké části svých děl, stylizuje se do postavy hlavního hrdiny – zde chlapce Pierra. </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5</a:t>
            </a:fld>
            <a:endParaRPr lang="cs-CZ"/>
          </a:p>
        </p:txBody>
      </p:sp>
    </p:spTree>
    <p:extLst>
      <p:ext uri="{BB962C8B-B14F-4D97-AF65-F5344CB8AC3E}">
        <p14:creationId xmlns:p14="http://schemas.microsoft.com/office/powerpoint/2010/main" val="311733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Od roku 1941 do roku 1942 si vedl pravidelný deník, ve kterém kromě osobních zážitků popisuje očima kluka situaci v Praze v době protektorátu Čechy a Morava a postupující perzekuci Židů. V této době již nemohl navštěvovat školu s dětmi nežidovského původu, kromě stále omezovaného vyučování, navíc organizovaného „na směny“ , tj. střídavě dopoledne a odpoledne, byl, tak jako i další židovské děti, stále častěji nasazován na práce v Praze. Nic z toho ale neubralo jeho vrozenému optimismu, ani bytostnému nasměrování k dobru (jeho sestra např. vzpomíná, že si nepamatuje, že by někdy plakal). V tomto období se již výrazně projevují jeho organizační schopnosti při organizaci různých školních akcí a pomoci spolužákům (např. organizace benefiční sbírky ve prospěch kamaráda trpícího tuberkulózou), ale i společných klukovských hrách a výletech. Rád pobýval ale i sám – v tichu a přírodě – jeho maminka vzpomíná na jeho dlouhé výlety do Šárky.</a:t>
            </a:r>
            <a:r>
              <a:rPr lang="cs-CZ" dirty="0" smtClean="0"/>
              <a:t> </a:t>
            </a:r>
            <a:r>
              <a:rPr lang="pt-BR" sz="1200" b="0" i="0" kern="1200" dirty="0" smtClean="0">
                <a:solidFill>
                  <a:schemeClr val="tx1"/>
                </a:solidFill>
                <a:effectLst/>
                <a:latin typeface="+mn-lt"/>
                <a:ea typeface="+mn-ea"/>
                <a:cs typeface="+mn-cs"/>
              </a:rPr>
              <a:t>V říjnu 1942 byl povolán do transportu do Terezínského ghetta</a:t>
            </a:r>
            <a:r>
              <a:rPr lang="cs-CZ" sz="1200" b="0" i="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6</a:t>
            </a:fld>
            <a:endParaRPr lang="cs-CZ"/>
          </a:p>
        </p:txBody>
      </p:sp>
    </p:spTree>
    <p:extLst>
      <p:ext uri="{BB962C8B-B14F-4D97-AF65-F5344CB8AC3E}">
        <p14:creationId xmlns:p14="http://schemas.microsoft.com/office/powerpoint/2010/main" val="321300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Od roku 1941 do roku 1942 si vedl pravidelný deník, ve kterém kromě osobních zážitků popisuje očima kluka situaci v Praze v době protektorátu Čechy a Morava a postupující perzekuci Židů. </a:t>
            </a:r>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7</a:t>
            </a:fld>
            <a:endParaRPr lang="cs-CZ"/>
          </a:p>
        </p:txBody>
      </p:sp>
    </p:spTree>
    <p:extLst>
      <p:ext uri="{BB962C8B-B14F-4D97-AF65-F5344CB8AC3E}">
        <p14:creationId xmlns:p14="http://schemas.microsoft.com/office/powerpoint/2010/main" val="198102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 říjnu 1942 byl povolán do transportu do Terezínského ghetta, kde byl zařazen do tzv. „Chlapeckého domova (</a:t>
            </a:r>
            <a:r>
              <a:rPr lang="cs-CZ" sz="1200" b="0" i="0" kern="1200" dirty="0" err="1" smtClean="0">
                <a:solidFill>
                  <a:schemeClr val="tx1"/>
                </a:solidFill>
                <a:effectLst/>
                <a:latin typeface="+mn-lt"/>
                <a:ea typeface="+mn-ea"/>
                <a:cs typeface="+mn-cs"/>
              </a:rPr>
              <a:t>heimu</a:t>
            </a:r>
            <a:r>
              <a:rPr lang="cs-CZ" sz="1200" b="0" i="0" kern="1200" dirty="0" smtClean="0">
                <a:solidFill>
                  <a:schemeClr val="tx1"/>
                </a:solidFill>
                <a:effectLst/>
                <a:latin typeface="+mn-lt"/>
                <a:ea typeface="+mn-ea"/>
                <a:cs typeface="+mn-cs"/>
              </a:rPr>
              <a:t>) 1“ v objektu L 417 pod pedagogickým vedením Waltera </a:t>
            </a:r>
            <a:r>
              <a:rPr lang="cs-CZ" sz="1200" b="0" i="0" kern="1200" dirty="0" err="1" smtClean="0">
                <a:solidFill>
                  <a:schemeClr val="tx1"/>
                </a:solidFill>
                <a:effectLst/>
                <a:latin typeface="+mn-lt"/>
                <a:ea typeface="+mn-ea"/>
                <a:cs typeface="+mn-cs"/>
              </a:rPr>
              <a:t>Eisingera</a:t>
            </a:r>
            <a:r>
              <a:rPr lang="cs-CZ" sz="1200" b="0" i="0" kern="1200" dirty="0" smtClean="0">
                <a:solidFill>
                  <a:schemeClr val="tx1"/>
                </a:solidFill>
                <a:effectLst/>
                <a:latin typeface="+mn-lt"/>
                <a:ea typeface="+mn-ea"/>
                <a:cs typeface="+mn-cs"/>
              </a:rPr>
              <a:t>, mladého nadaného učitele z Brna, který vytvořil z několika desítek hochů bydlících společně v jedné místnosti (jedné ze tříd bývalé terezínské školy) živý, tvůrčí kolektiv (sami se nazývali „Republika </a:t>
            </a:r>
            <a:r>
              <a:rPr lang="cs-CZ" sz="1200" b="0" i="0" kern="1200" dirty="0" err="1" smtClean="0">
                <a:solidFill>
                  <a:schemeClr val="tx1"/>
                </a:solidFill>
                <a:effectLst/>
                <a:latin typeface="+mn-lt"/>
                <a:ea typeface="+mn-ea"/>
                <a:cs typeface="+mn-cs"/>
              </a:rPr>
              <a:t>Škid</a:t>
            </a:r>
            <a:r>
              <a:rPr lang="cs-CZ" sz="1200" b="0" i="0" kern="1200" dirty="0" smtClean="0">
                <a:solidFill>
                  <a:schemeClr val="tx1"/>
                </a:solidFill>
                <a:effectLst/>
                <a:latin typeface="+mn-lt"/>
                <a:ea typeface="+mn-ea"/>
                <a:cs typeface="+mn-cs"/>
              </a:rPr>
              <a:t>“), kde se chlapci nejen tajně učili, ale i zřídili vlastní samosprávu, ve které demokraticky řešili problémy svoje i svého okolí a také každý pátek vydávali v jednom výtisku časopis VEDEM. </a:t>
            </a:r>
            <a:r>
              <a:rPr lang="cs-CZ" dirty="0" smtClean="0"/>
              <a:t> </a:t>
            </a:r>
            <a:r>
              <a:rPr lang="cs-CZ" sz="1200" b="0" i="0" kern="1200" dirty="0" smtClean="0">
                <a:solidFill>
                  <a:schemeClr val="tx1"/>
                </a:solidFill>
                <a:effectLst/>
                <a:latin typeface="+mn-lt"/>
                <a:ea typeface="+mn-ea"/>
                <a:cs typeface="+mn-cs"/>
              </a:rPr>
              <a:t>Petr byl v životě „Jedničky“, zvláště v činnosti samosprávy a celkového života chlapeckého kolektivu jednou z nejvýraznějších osobností (ze vzpomínek jeho kamarádů i článků, které psal do časopisu je patrné, že jeho vliv na okolí byl velmi silný - dokázal posilovat dobré vztahy mezi lidmi, nacházet v každém člověku to dobré, být příkladem vlastní sebekázní a snahou o neustálý vnitřní rozvoj, ukazovat druhým skutečné hodnoty a dodávat neději, navzdory tomu, jak se situace v Terezíně jevila stále beznadějnější). Jeho nejdůležitější aktivitou byla ale práce šéfredaktora již zmíněného časopisu VEDEM. Kromě toho, že sám vytvořil velké množství reportáží zachycující život v ghettu, úvah, povídek a básní, systematicky inicioval literární, reportážní, nebo výtvarnou tvorbu i u svých kamarádů a tím i je vedl k osobnímu růstu, sebereflexi, vědomí vlastní hodnoty pro ostatní. Bylo obvyklé, že se svou dobrosrdečnou neústupností často „vynutil“ články i od kluků, kteří se sami v tomto ohledu považovali za zcela neschopné a tito pak dokázali vytvořit často velmi zajímavé texty.</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8</a:t>
            </a:fld>
            <a:endParaRPr lang="cs-CZ"/>
          </a:p>
        </p:txBody>
      </p:sp>
    </p:spTree>
    <p:extLst>
      <p:ext uri="{BB962C8B-B14F-4D97-AF65-F5344CB8AC3E}">
        <p14:creationId xmlns:p14="http://schemas.microsoft.com/office/powerpoint/2010/main" val="34433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Koncem září 1944 byl Petr i se svým bratrancem Pavlem zařazen do „transportu na východ“ a po několikadenním čekání v Hamburských kasárnách 28.9.1944 byl transportován do Osvětimi. Jeho sestra, která odchod obou blízkých osob prožívala velmi bolestně, vzpomíná, že bratr byl „neuvěřitelně klidný“. Je pravděpodobné, že na cestu do Osvětimi si vzal svůj nedokončený román „Altajský mudrc“ v naději, že mu ho tam podaří dopsat. </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9</a:t>
            </a:fld>
            <a:endParaRPr lang="cs-CZ"/>
          </a:p>
        </p:txBody>
      </p:sp>
    </p:spTree>
    <p:extLst>
      <p:ext uri="{BB962C8B-B14F-4D97-AF65-F5344CB8AC3E}">
        <p14:creationId xmlns:p14="http://schemas.microsoft.com/office/powerpoint/2010/main" val="88359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Již nějakou dobu před transportem byl Petr nemocný, zesláblý. Po několikadenní cestě do Polska v „dobytčích“ vagónech byl po příjezdu do koncentračního tábora dle sdělení pamětníka po selekci dr. </a:t>
            </a:r>
            <a:r>
              <a:rPr lang="cs-CZ" sz="1200" b="0" i="0" kern="1200" dirty="0" err="1" smtClean="0">
                <a:solidFill>
                  <a:schemeClr val="tx1"/>
                </a:solidFill>
                <a:effectLst/>
                <a:latin typeface="+mn-lt"/>
                <a:ea typeface="+mn-ea"/>
                <a:cs typeface="+mn-cs"/>
              </a:rPr>
              <a:t>Mengelem</a:t>
            </a:r>
            <a:r>
              <a:rPr lang="cs-CZ" sz="1200" b="0" i="0" kern="1200" dirty="0" smtClean="0">
                <a:solidFill>
                  <a:schemeClr val="tx1"/>
                </a:solidFill>
                <a:effectLst/>
                <a:latin typeface="+mn-lt"/>
                <a:ea typeface="+mn-ea"/>
                <a:cs typeface="+mn-cs"/>
              </a:rPr>
              <a:t> poslán rovnou do plynové komory.</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4300B54B-643A-45E1-B516-9FF71B4D5CD9}" type="slidenum">
              <a:rPr lang="cs-CZ" smtClean="0"/>
              <a:t>11</a:t>
            </a:fld>
            <a:endParaRPr lang="cs-CZ"/>
          </a:p>
        </p:txBody>
      </p:sp>
    </p:spTree>
    <p:extLst>
      <p:ext uri="{BB962C8B-B14F-4D97-AF65-F5344CB8AC3E}">
        <p14:creationId xmlns:p14="http://schemas.microsoft.com/office/powerpoint/2010/main" val="217096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153042234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7884584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24876525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387911097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304443169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340870581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FD68AAF-8D94-4733-A836-4CB87F7F92AF}" type="datetimeFigureOut">
              <a:rPr lang="cs-CZ" smtClean="0"/>
              <a:t>25.4.2011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146769318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FD68AAF-8D94-4733-A836-4CB87F7F92AF}" type="datetimeFigureOut">
              <a:rPr lang="cs-CZ" smtClean="0"/>
              <a:t>25.4.2011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16308235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FD68AAF-8D94-4733-A836-4CB87F7F92AF}" type="datetimeFigureOut">
              <a:rPr lang="cs-CZ" smtClean="0"/>
              <a:t>25.4.2011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51196028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FD68AAF-8D94-4733-A836-4CB87F7F92AF}" type="datetimeFigureOut">
              <a:rPr lang="cs-CZ" smtClean="0"/>
              <a:t>25.4.2011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93748461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FD68AAF-8D94-4733-A836-4CB87F7F92AF}" type="datetimeFigureOut">
              <a:rPr lang="cs-CZ" smtClean="0"/>
              <a:t>25.4.2011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382230597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330475161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FD68AAF-8D94-4733-A836-4CB87F7F92AF}" type="datetimeFigureOut">
              <a:rPr lang="cs-CZ" smtClean="0"/>
              <a:t>25.4.2011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182629559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398923598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42563352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196936126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FD68AAF-8D94-4733-A836-4CB87F7F92AF}" type="datetimeFigureOut">
              <a:rPr lang="cs-CZ" smtClean="0"/>
              <a:t>25.4.2011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180395666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FD68AAF-8D94-4733-A836-4CB87F7F92AF}" type="datetimeFigureOut">
              <a:rPr lang="cs-CZ" smtClean="0"/>
              <a:t>25.4.2011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301804867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FD68AAF-8D94-4733-A836-4CB87F7F92AF}" type="datetimeFigureOut">
              <a:rPr lang="cs-CZ" smtClean="0"/>
              <a:t>25.4.2011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30254002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FD68AAF-8D94-4733-A836-4CB87F7F92AF}" type="datetimeFigureOut">
              <a:rPr lang="cs-CZ" smtClean="0"/>
              <a:t>25.4.2011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03112329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FD68AAF-8D94-4733-A836-4CB87F7F92AF}" type="datetimeFigureOut">
              <a:rPr lang="cs-CZ" smtClean="0"/>
              <a:t>25.4.2011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84672955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FD68AAF-8D94-4733-A836-4CB87F7F92AF}" type="datetimeFigureOut">
              <a:rPr lang="cs-CZ" smtClean="0"/>
              <a:t>25.4.2011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6419D9-185D-48BD-9B48-F0A1D2F4A815}" type="slidenum">
              <a:rPr lang="cs-CZ" smtClean="0"/>
              <a:t>‹#›</a:t>
            </a:fld>
            <a:endParaRPr lang="cs-CZ"/>
          </a:p>
        </p:txBody>
      </p:sp>
    </p:spTree>
    <p:extLst>
      <p:ext uri="{BB962C8B-B14F-4D97-AF65-F5344CB8AC3E}">
        <p14:creationId xmlns:p14="http://schemas.microsoft.com/office/powerpoint/2010/main" val="200061028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19D9-185D-48BD-9B48-F0A1D2F4A815}" type="slidenum">
              <a:rPr lang="cs-CZ" smtClean="0"/>
              <a:t>‹#›</a:t>
            </a:fld>
            <a:endParaRPr lang="cs-CZ"/>
          </a:p>
        </p:txBody>
      </p:sp>
    </p:spTree>
    <p:extLst>
      <p:ext uri="{BB962C8B-B14F-4D97-AF65-F5344CB8AC3E}">
        <p14:creationId xmlns:p14="http://schemas.microsoft.com/office/powerpoint/2010/main" val="202869914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68AAF-8D94-4733-A836-4CB87F7F92AF}" type="datetimeFigureOut">
              <a:rPr lang="cs-CZ" smtClean="0"/>
              <a:t>25.4.2011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19D9-185D-48BD-9B48-F0A1D2F4A815}" type="slidenum">
              <a:rPr lang="cs-CZ" smtClean="0"/>
              <a:t>‹#›</a:t>
            </a:fld>
            <a:endParaRPr lang="cs-CZ"/>
          </a:p>
        </p:txBody>
      </p:sp>
    </p:spTree>
    <p:extLst>
      <p:ext uri="{BB962C8B-B14F-4D97-AF65-F5344CB8AC3E}">
        <p14:creationId xmlns:p14="http://schemas.microsoft.com/office/powerpoint/2010/main" val="1421180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D:\Matou&#353;\&#352;kola\SHOA\Stopa%204.wav"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5400" dirty="0" smtClean="0">
                <a:latin typeface="+mn-lt"/>
              </a:rPr>
              <a:t>PETR GINZ</a:t>
            </a:r>
            <a:endParaRPr lang="cs-CZ" sz="5400" dirty="0">
              <a:latin typeface="+mn-lt"/>
            </a:endParaRPr>
          </a:p>
        </p:txBody>
      </p:sp>
      <p:sp>
        <p:nvSpPr>
          <p:cNvPr id="3" name="Podnadpis 2"/>
          <p:cNvSpPr>
            <a:spLocks noGrp="1"/>
          </p:cNvSpPr>
          <p:nvPr>
            <p:ph type="subTitle" idx="1"/>
          </p:nvPr>
        </p:nvSpPr>
        <p:spPr>
          <a:xfrm>
            <a:off x="1371600" y="3356992"/>
            <a:ext cx="6400800" cy="1752600"/>
          </a:xfrm>
        </p:spPr>
        <p:txBody>
          <a:bodyPr/>
          <a:lstStyle/>
          <a:p>
            <a:r>
              <a:rPr lang="cs-CZ" i="1" dirty="0"/>
              <a:t>1928 </a:t>
            </a:r>
            <a:r>
              <a:rPr lang="cs-CZ" i="1" dirty="0" smtClean="0"/>
              <a:t>- 1944</a:t>
            </a:r>
            <a:endParaRPr lang="cs-CZ" i="1" dirty="0"/>
          </a:p>
        </p:txBody>
      </p:sp>
    </p:spTree>
    <p:extLst>
      <p:ext uri="{BB962C8B-B14F-4D97-AF65-F5344CB8AC3E}">
        <p14:creationId xmlns:p14="http://schemas.microsoft.com/office/powerpoint/2010/main" val="195279867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a:spLocks noGrp="1"/>
          </p:cNvSpPr>
          <p:nvPr>
            <p:ph type="title"/>
          </p:nvPr>
        </p:nvSpPr>
        <p:spPr>
          <a:xfrm rot="16200000">
            <a:off x="-1539551" y="2871192"/>
            <a:ext cx="6885384" cy="1143000"/>
          </a:xfrm>
        </p:spPr>
        <p:txBody>
          <a:bodyPr/>
          <a:lstStyle/>
          <a:p>
            <a:r>
              <a:rPr lang="cs-CZ" dirty="0" smtClean="0">
                <a:latin typeface="urania_czech" pitchFamily="2" charset="0"/>
              </a:rPr>
              <a:t>Transportní seznam</a:t>
            </a:r>
            <a:endParaRPr lang="cs-CZ" dirty="0">
              <a:latin typeface="urania_czech" pitchFamily="2" charset="0"/>
            </a:endParaRPr>
          </a:p>
        </p:txBody>
      </p:sp>
      <p:pic>
        <p:nvPicPr>
          <p:cNvPr id="4098" name="Picture 2" descr="D:\Matouš\VEDEM 2010\Vedem\img\transportni_seznam.jpg"/>
          <p:cNvPicPr>
            <a:picLocks noChangeAspect="1" noChangeArrowheads="1"/>
          </p:cNvPicPr>
          <p:nvPr/>
        </p:nvPicPr>
        <p:blipFill>
          <a:blip r:embed="rId2" cstate="print"/>
          <a:srcRect/>
          <a:stretch>
            <a:fillRect/>
          </a:stretch>
        </p:blipFill>
        <p:spPr bwMode="auto">
          <a:xfrm>
            <a:off x="2483768" y="188640"/>
            <a:ext cx="6472400" cy="6485344"/>
          </a:xfrm>
          <a:prstGeom prst="rect">
            <a:avLst/>
          </a:prstGeom>
          <a:noFill/>
          <a:effectLst>
            <a:outerShdw blurRad="50800" dist="38100" dir="2700000" algn="tl" rotWithShape="0">
              <a:prstClr val="black">
                <a:alpha val="40000"/>
              </a:prstClr>
            </a:outerShdw>
          </a:effectLst>
        </p:spPr>
      </p:pic>
      <p:cxnSp>
        <p:nvCxnSpPr>
          <p:cNvPr id="7" name="Přímá spojnice 6"/>
          <p:cNvCxnSpPr/>
          <p:nvPr/>
        </p:nvCxnSpPr>
        <p:spPr>
          <a:xfrm>
            <a:off x="467544" y="6813376"/>
            <a:ext cx="33843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70620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decel="29000" fill="hold" nodeType="clickEffect">
                                  <p:stCondLst>
                                    <p:cond delay="0"/>
                                  </p:stCondLst>
                                  <p:childTnLst>
                                    <p:animScale>
                                      <p:cBhvr>
                                        <p:cTn id="6" dur="3000" fill="hold"/>
                                        <p:tgtEl>
                                          <p:spTgt spid="4098"/>
                                        </p:tgtEl>
                                      </p:cBhvr>
                                      <p:by x="150000" y="150000"/>
                                    </p:animScale>
                                  </p:childTnLst>
                                </p:cTn>
                              </p:par>
                              <p:par>
                                <p:cTn id="7" presetID="42" presetClass="path" presetSubtype="0" decel="28667" fill="hold" nodeType="withEffect">
                                  <p:stCondLst>
                                    <p:cond delay="0"/>
                                  </p:stCondLst>
                                  <p:childTnLst>
                                    <p:animMotion origin="layout" path="M -8.33333E-7 -1.48148E-6 L -0.10972 -0.21018 " pathEditMode="relative" rAng="0" ptsTypes="AA">
                                      <p:cBhvr>
                                        <p:cTn id="8" dur="3000" fill="hold"/>
                                        <p:tgtEl>
                                          <p:spTgt spid="4098"/>
                                        </p:tgtEl>
                                        <p:attrNameLst>
                                          <p:attrName>ppt_x</p:attrName>
                                          <p:attrName>ppt_y</p:attrName>
                                        </p:attrNameLst>
                                      </p:cBhvr>
                                      <p:rCtr x="-5486" y="-10509"/>
                                    </p:animMotion>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childTnLst>
                          </p:cTn>
                        </p:par>
                        <p:par>
                          <p:cTn id="13" fill="hold">
                            <p:stCondLst>
                              <p:cond delay="3750"/>
                            </p:stCondLst>
                            <p:childTnLst>
                              <p:par>
                                <p:cTn id="14" presetID="26" presetClass="emph" presetSubtype="0" fill="hold" nodeType="afterEffect">
                                  <p:stCondLst>
                                    <p:cond delay="500"/>
                                  </p:stCondLst>
                                  <p:childTnLst>
                                    <p:animEffect transition="out" filter="fade">
                                      <p:cBhvr>
                                        <p:cTn id="15" dur="1000" tmFilter="0, 0; .2, .5; .8, .5; 1, 0"/>
                                        <p:tgtEl>
                                          <p:spTgt spid="7"/>
                                        </p:tgtEl>
                                      </p:cBhvr>
                                    </p:animEffect>
                                    <p:animScale>
                                      <p:cBhvr>
                                        <p:cTn id="16"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8904" y="548680"/>
            <a:ext cx="8229600" cy="576064"/>
          </a:xfrm>
        </p:spPr>
        <p:txBody>
          <a:bodyPr>
            <a:noAutofit/>
          </a:bodyPr>
          <a:lstStyle/>
          <a:p>
            <a:pPr algn="l"/>
            <a:r>
              <a:rPr lang="cs-CZ" sz="4900" dirty="0">
                <a:latin typeface="Myriad Pro Light" pitchFamily="34" charset="0"/>
                <a:ea typeface="Adobe Gothic Std B" pitchFamily="34" charset="-128"/>
              </a:rPr>
              <a:t>PETR GINZ - </a:t>
            </a:r>
            <a:r>
              <a:rPr lang="cs-CZ" sz="4900" dirty="0" smtClean="0">
                <a:latin typeface="Myriad Pro Light" pitchFamily="34" charset="0"/>
                <a:ea typeface="Adobe Gothic Std B" pitchFamily="34" charset="-128"/>
              </a:rPr>
              <a:t>OSVĚTIM</a:t>
            </a:r>
            <a:endParaRPr lang="cs-CZ" sz="4900" dirty="0">
              <a:latin typeface="Myriad Pro Light" pitchFamily="34" charset="0"/>
              <a:ea typeface="Adobe Gothic Std B" pitchFamily="34" charset="-128"/>
            </a:endParaRPr>
          </a:p>
        </p:txBody>
      </p:sp>
      <p:sp>
        <p:nvSpPr>
          <p:cNvPr id="3" name="Zástupný symbol pro obsah 2"/>
          <p:cNvSpPr>
            <a:spLocks noGrp="1"/>
          </p:cNvSpPr>
          <p:nvPr>
            <p:ph idx="1"/>
          </p:nvPr>
        </p:nvSpPr>
        <p:spPr>
          <a:xfrm>
            <a:off x="539552" y="1495325"/>
            <a:ext cx="8229600" cy="4525963"/>
          </a:xfrm>
        </p:spPr>
        <p:txBody>
          <a:bodyPr/>
          <a:lstStyle/>
          <a:p>
            <a:r>
              <a:rPr lang="cs-CZ" dirty="0"/>
              <a:t>Příjezd </a:t>
            </a:r>
            <a:r>
              <a:rPr lang="cs-CZ" dirty="0" smtClean="0"/>
              <a:t>- podzim </a:t>
            </a:r>
            <a:r>
              <a:rPr lang="cs-CZ" dirty="0"/>
              <a:t>1944</a:t>
            </a:r>
          </a:p>
          <a:p>
            <a:r>
              <a:rPr lang="cs-CZ" dirty="0" smtClean="0"/>
              <a:t>Po </a:t>
            </a:r>
            <a:r>
              <a:rPr lang="cs-CZ" dirty="0"/>
              <a:t>nemoci</a:t>
            </a:r>
          </a:p>
          <a:p>
            <a:r>
              <a:rPr lang="cs-CZ" dirty="0"/>
              <a:t>Rovnou </a:t>
            </a:r>
            <a:r>
              <a:rPr lang="cs-CZ" dirty="0" smtClean="0"/>
              <a:t>přidělen </a:t>
            </a:r>
            <a:r>
              <a:rPr lang="cs-CZ" dirty="0"/>
              <a:t>ke skupině </a:t>
            </a:r>
            <a:r>
              <a:rPr lang="cs-CZ" dirty="0" smtClean="0"/>
              <a:t/>
            </a:r>
            <a:br>
              <a:rPr lang="cs-CZ" dirty="0" smtClean="0"/>
            </a:br>
            <a:r>
              <a:rPr lang="cs-CZ" dirty="0" smtClean="0"/>
              <a:t>určené </a:t>
            </a:r>
            <a:r>
              <a:rPr lang="cs-CZ" dirty="0"/>
              <a:t>do plynových komor</a:t>
            </a:r>
          </a:p>
          <a:p>
            <a:endParaRPr lang="cs-CZ" dirty="0">
              <a:latin typeface="Myriad Pro Light" pitchFamily="34" charset="0"/>
            </a:endParaRPr>
          </a:p>
        </p:txBody>
      </p:sp>
      <p:sp>
        <p:nvSpPr>
          <p:cNvPr id="4" name="Obdélník 3"/>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6876256" y="620688"/>
            <a:ext cx="2267744"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2" descr="G:\Tábor\foto\vlak.jpg"/>
          <p:cNvPicPr>
            <a:picLocks noChangeAspect="1" noChangeArrowheads="1"/>
          </p:cNvPicPr>
          <p:nvPr/>
        </p:nvPicPr>
        <p:blipFill rotWithShape="1">
          <a:blip r:embed="rId3" cstate="print"/>
          <a:srcRect l="5443" t="6374" r="3637" b="3521"/>
          <a:stretch/>
        </p:blipFill>
        <p:spPr bwMode="auto">
          <a:xfrm>
            <a:off x="3203848" y="4639962"/>
            <a:ext cx="2699754" cy="1884511"/>
          </a:xfrm>
          <a:prstGeom prst="rect">
            <a:avLst/>
          </a:prstGeom>
          <a:noFill/>
          <a:effectLst>
            <a:outerShdw blurRad="50800" dist="38100" dir="2700000" algn="tl" rotWithShape="0">
              <a:prstClr val="black">
                <a:alpha val="40000"/>
              </a:prstClr>
            </a:outerShdw>
          </a:effectLst>
        </p:spPr>
      </p:pic>
      <p:pic>
        <p:nvPicPr>
          <p:cNvPr id="8" name="Picture 2" descr="G:\Tábor\foto\crematorium.jpg"/>
          <p:cNvPicPr>
            <a:picLocks noChangeAspect="1" noChangeArrowheads="1"/>
          </p:cNvPicPr>
          <p:nvPr/>
        </p:nvPicPr>
        <p:blipFill rotWithShape="1">
          <a:blip r:embed="rId4" cstate="print"/>
          <a:srcRect l="3300" r="2351"/>
          <a:stretch/>
        </p:blipFill>
        <p:spPr bwMode="auto">
          <a:xfrm>
            <a:off x="280439" y="4639958"/>
            <a:ext cx="2707386" cy="1885386"/>
          </a:xfrm>
          <a:prstGeom prst="rect">
            <a:avLst/>
          </a:prstGeom>
          <a:noFill/>
          <a:effectLst>
            <a:outerShdw blurRad="50800" dist="38100" dir="2700000" algn="tl" rotWithShape="0">
              <a:prstClr val="black">
                <a:alpha val="40000"/>
              </a:prstClr>
            </a:outerShdw>
          </a:effectLst>
        </p:spPr>
      </p:pic>
      <p:pic>
        <p:nvPicPr>
          <p:cNvPr id="9" name="Picture 3" descr="G:\Tábor\foto\pec_ven.jpg"/>
          <p:cNvPicPr>
            <a:picLocks noChangeAspect="1" noChangeArrowheads="1"/>
          </p:cNvPicPr>
          <p:nvPr/>
        </p:nvPicPr>
        <p:blipFill rotWithShape="1">
          <a:blip r:embed="rId5" cstate="print"/>
          <a:srcRect t="14607" r="8108"/>
          <a:stretch/>
        </p:blipFill>
        <p:spPr bwMode="auto">
          <a:xfrm>
            <a:off x="6113086" y="4640833"/>
            <a:ext cx="2707386" cy="1884511"/>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3101909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1.2.3.9/bmi/nd01.jxs.cz/963/594/23421ab958_50098663_o2.jpg"/>
          <p:cNvPicPr>
            <a:picLocks noChangeAspect="1" noChangeArrowheads="1"/>
          </p:cNvPicPr>
          <p:nvPr/>
        </p:nvPicPr>
        <p:blipFill>
          <a:blip r:embed="rId3" cstate="print"/>
          <a:srcRect l="1582" t="10452" b="39380"/>
          <a:stretch>
            <a:fillRect/>
          </a:stretch>
        </p:blipFill>
        <p:spPr bwMode="auto">
          <a:xfrm>
            <a:off x="3347864" y="1423091"/>
            <a:ext cx="5201033" cy="2005909"/>
          </a:xfrm>
          <a:prstGeom prst="rect">
            <a:avLst/>
          </a:prstGeom>
          <a:noFill/>
          <a:effectLst>
            <a:outerShdw blurRad="50800" dist="38100" dir="2700000" algn="tl" rotWithShape="0">
              <a:prstClr val="black">
                <a:alpha val="40000"/>
              </a:prstClr>
            </a:outerShdw>
          </a:effectLst>
        </p:spPr>
      </p:pic>
      <p:pic>
        <p:nvPicPr>
          <p:cNvPr id="7" name="Picture 2" descr="http://1.2.3.13/bmi/www.holocaust.cz/images/art/ginz_moon"/>
          <p:cNvPicPr>
            <a:picLocks noChangeAspect="1" noChangeArrowheads="1"/>
          </p:cNvPicPr>
          <p:nvPr/>
        </p:nvPicPr>
        <p:blipFill>
          <a:blip r:embed="rId4" cstate="print"/>
          <a:srcRect l="5706" t="5383" r="4907" b="5804"/>
          <a:stretch>
            <a:fillRect/>
          </a:stretch>
        </p:blipFill>
        <p:spPr bwMode="auto">
          <a:xfrm>
            <a:off x="653208" y="3044712"/>
            <a:ext cx="2478632" cy="3480632"/>
          </a:xfrm>
          <a:prstGeom prst="rect">
            <a:avLst/>
          </a:prstGeom>
          <a:noFill/>
          <a:ln w="28575">
            <a:noFill/>
          </a:ln>
          <a:effectLst>
            <a:outerShdw blurRad="50800" dist="38100" dir="2700000" algn="tl" rotWithShape="0">
              <a:prstClr val="black">
                <a:alpha val="40000"/>
              </a:prstClr>
            </a:outerShdw>
          </a:effectLst>
        </p:spPr>
      </p:pic>
      <p:pic>
        <p:nvPicPr>
          <p:cNvPr id="16388" name="Picture 4" descr="http://1.2.3.9/bmi/www.vesmir.sk/images/upimages/novinky/2008/memorial_ilan4.jpg"/>
          <p:cNvPicPr>
            <a:picLocks noChangeAspect="1" noChangeArrowheads="1"/>
          </p:cNvPicPr>
          <p:nvPr/>
        </p:nvPicPr>
        <p:blipFill>
          <a:blip r:embed="rId5" cstate="print"/>
          <a:srcRect b="18633"/>
          <a:stretch>
            <a:fillRect/>
          </a:stretch>
        </p:blipFill>
        <p:spPr bwMode="auto">
          <a:xfrm>
            <a:off x="3347864" y="3702568"/>
            <a:ext cx="5197392" cy="2822776"/>
          </a:xfrm>
          <a:prstGeom prst="rect">
            <a:avLst/>
          </a:prstGeom>
          <a:noFill/>
          <a:effectLst>
            <a:outerShdw blurRad="50800" dist="38100" dir="2700000" algn="tl" rotWithShape="0">
              <a:prstClr val="black">
                <a:alpha val="40000"/>
              </a:prstClr>
            </a:outerShdw>
          </a:effectLst>
        </p:spPr>
      </p:pic>
      <p:sp>
        <p:nvSpPr>
          <p:cNvPr id="6" name="Nadpis 1"/>
          <p:cNvSpPr>
            <a:spLocks noGrp="1"/>
          </p:cNvSpPr>
          <p:nvPr>
            <p:ph type="title"/>
          </p:nvPr>
        </p:nvSpPr>
        <p:spPr>
          <a:xfrm>
            <a:off x="878904" y="548680"/>
            <a:ext cx="8229600" cy="576064"/>
          </a:xfrm>
        </p:spPr>
        <p:txBody>
          <a:bodyPr>
            <a:noAutofit/>
          </a:bodyPr>
          <a:lstStyle/>
          <a:p>
            <a:pPr algn="l"/>
            <a:r>
              <a:rPr lang="cs-CZ" sz="4900" dirty="0" smtClean="0">
                <a:latin typeface="Myriad Pro Light" pitchFamily="34" charset="0"/>
                <a:ea typeface="Adobe Gothic Std B" pitchFamily="34" charset="-128"/>
              </a:rPr>
              <a:t>1.ÚNORA 2003</a:t>
            </a:r>
            <a:endParaRPr lang="cs-CZ" sz="4900" dirty="0">
              <a:latin typeface="Myriad Pro Light" pitchFamily="34" charset="0"/>
              <a:ea typeface="Adobe Gothic Std B" pitchFamily="34" charset="-128"/>
            </a:endParaRPr>
          </a:p>
        </p:txBody>
      </p:sp>
      <p:sp>
        <p:nvSpPr>
          <p:cNvPr id="8" name="Obdélník 7"/>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5076056" y="620688"/>
            <a:ext cx="4067944"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9944127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3000"/>
                                        <p:tgtEl>
                                          <p:spTgt spid="16388"/>
                                        </p:tgtEl>
                                      </p:cBhvr>
                                    </p:animEffect>
                                  </p:childTnLst>
                                </p:cTn>
                              </p:par>
                              <p:par>
                                <p:cTn id="8" presetID="10" presetClass="entr" presetSubtype="0"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0"/>
                                        <p:tgtEl>
                                          <p:spTgt spid="7"/>
                                        </p:tgtEl>
                                      </p:cBhvr>
                                    </p:animEffect>
                                  </p:childTnLst>
                                </p:cTn>
                              </p:par>
                              <p:par>
                                <p:cTn id="11" presetID="10" presetClass="entr" presetSubtype="0" fill="hold" nodeType="withEffect">
                                  <p:stCondLst>
                                    <p:cond delay="4500"/>
                                  </p:stCondLst>
                                  <p:childTnLst>
                                    <p:set>
                                      <p:cBhvr>
                                        <p:cTn id="12" dur="1" fill="hold">
                                          <p:stCondLst>
                                            <p:cond delay="0"/>
                                          </p:stCondLst>
                                        </p:cTn>
                                        <p:tgtEl>
                                          <p:spTgt spid="16386"/>
                                        </p:tgtEl>
                                        <p:attrNameLst>
                                          <p:attrName>style.visibility</p:attrName>
                                        </p:attrNameLst>
                                      </p:cBhvr>
                                      <p:to>
                                        <p:strVal val="visible"/>
                                      </p:to>
                                    </p:set>
                                    <p:animEffect transition="in" filter="fade">
                                      <p:cBhvr>
                                        <p:cTn id="13" dur="5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1.2.3.13/bmi/www1.yadvashem.org/yv/en/pressroom/pressreleases/images/6352_1_72.jpg"/>
          <p:cNvPicPr>
            <a:picLocks noChangeAspect="1" noChangeArrowheads="1"/>
          </p:cNvPicPr>
          <p:nvPr/>
        </p:nvPicPr>
        <p:blipFill>
          <a:blip r:embed="rId3" cstate="print"/>
          <a:srcRect/>
          <a:stretch>
            <a:fillRect/>
          </a:stretch>
        </p:blipFill>
        <p:spPr bwMode="auto">
          <a:xfrm>
            <a:off x="1187624" y="1772816"/>
            <a:ext cx="3446731" cy="4635854"/>
          </a:xfrm>
          <a:prstGeom prst="rect">
            <a:avLst/>
          </a:prstGeom>
          <a:noFill/>
          <a:ln w="28575">
            <a:noFill/>
          </a:ln>
          <a:effectLst>
            <a:outerShdw blurRad="50800" dist="38100" dir="2700000" algn="tl" rotWithShape="0">
              <a:prstClr val="black">
                <a:alpha val="40000"/>
              </a:prstClr>
            </a:outerShdw>
          </a:effectLst>
        </p:spPr>
      </p:pic>
      <p:pic>
        <p:nvPicPr>
          <p:cNvPr id="15362" name="Picture 2" descr="http://1.2.3.9/bmi/www.japhila.cz/images/arsik_Petr_Ginz.jpg"/>
          <p:cNvPicPr>
            <a:picLocks noChangeAspect="1" noChangeArrowheads="1"/>
          </p:cNvPicPr>
          <p:nvPr/>
        </p:nvPicPr>
        <p:blipFill>
          <a:blip r:embed="rId4" cstate="print"/>
          <a:srcRect/>
          <a:stretch>
            <a:fillRect/>
          </a:stretch>
        </p:blipFill>
        <p:spPr bwMode="auto">
          <a:xfrm>
            <a:off x="4860032" y="1785925"/>
            <a:ext cx="3029466" cy="4601721"/>
          </a:xfrm>
          <a:prstGeom prst="rect">
            <a:avLst/>
          </a:prstGeom>
          <a:noFill/>
          <a:effectLst>
            <a:outerShdw blurRad="50800" dist="38100" dir="2700000" algn="tl" rotWithShape="0">
              <a:prstClr val="black">
                <a:alpha val="40000"/>
              </a:prstClr>
            </a:outerShdw>
          </a:effectLst>
        </p:spPr>
      </p:pic>
      <p:sp>
        <p:nvSpPr>
          <p:cNvPr id="8" name="Nadpis 1"/>
          <p:cNvSpPr>
            <a:spLocks noGrp="1"/>
          </p:cNvSpPr>
          <p:nvPr>
            <p:ph type="title"/>
          </p:nvPr>
        </p:nvSpPr>
        <p:spPr>
          <a:xfrm>
            <a:off x="878904" y="548680"/>
            <a:ext cx="8229600" cy="576064"/>
          </a:xfrm>
        </p:spPr>
        <p:txBody>
          <a:bodyPr>
            <a:noAutofit/>
          </a:bodyPr>
          <a:lstStyle/>
          <a:p>
            <a:pPr algn="l"/>
            <a:r>
              <a:rPr lang="cs-CZ" sz="4900" dirty="0" smtClean="0">
                <a:latin typeface="Myriad Pro Light" pitchFamily="34" charset="0"/>
                <a:ea typeface="Adobe Gothic Std B" pitchFamily="34" charset="-128"/>
              </a:rPr>
              <a:t>O 60 LET POZDĚJI</a:t>
            </a:r>
            <a:endParaRPr lang="cs-CZ" sz="4900" dirty="0">
              <a:latin typeface="Myriad Pro Light" pitchFamily="34" charset="0"/>
              <a:ea typeface="Adobe Gothic Std B" pitchFamily="34" charset="-128"/>
            </a:endParaRPr>
          </a:p>
        </p:txBody>
      </p:sp>
      <p:sp>
        <p:nvSpPr>
          <p:cNvPr id="9" name="Obdélník 8"/>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5868144" y="620688"/>
            <a:ext cx="3275856"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41492237"/>
      </p:ext>
    </p:extLst>
  </p:cSld>
  <p:clrMapOvr>
    <a:masterClrMapping/>
  </p:clrMapOvr>
  <mc:AlternateContent xmlns:mc="http://schemas.openxmlformats.org/markup-compatibility/2006">
    <mc:Choice xmlns:p14="http://schemas.microsoft.com/office/powerpoint/2010/main" Requires="p14">
      <p:transition spd="slow" p14:dur="1500">
        <p:fade thruBlk="1"/>
      </p:transition>
    </mc:Choice>
    <mc:Fallback>
      <p:transition spd="slow">
        <p:fade thruBlk="1"/>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obsah 2"/>
          <p:cNvSpPr>
            <a:spLocks noGrp="1"/>
          </p:cNvSpPr>
          <p:nvPr>
            <p:ph idx="1"/>
          </p:nvPr>
        </p:nvSpPr>
        <p:spPr>
          <a:xfrm>
            <a:off x="841870" y="1639341"/>
            <a:ext cx="7927282" cy="4525963"/>
          </a:xfrm>
        </p:spPr>
        <p:txBody>
          <a:bodyPr>
            <a:normAutofit/>
          </a:bodyPr>
          <a:lstStyle/>
          <a:p>
            <a:pPr marL="0" indent="0">
              <a:buNone/>
            </a:pPr>
            <a:r>
              <a:rPr lang="cs-CZ" sz="1600" i="1" dirty="0" smtClean="0"/>
              <a:t>Transportní seznam byl uveřejněn </a:t>
            </a:r>
            <a:r>
              <a:rPr lang="cs-CZ" sz="1600" i="1" dirty="0"/>
              <a:t>se svolením Památníku Terezín.</a:t>
            </a:r>
            <a:br>
              <a:rPr lang="cs-CZ" sz="1600" i="1" dirty="0"/>
            </a:br>
            <a:r>
              <a:rPr lang="cs-CZ" sz="1600" i="1" dirty="0" smtClean="0"/>
              <a:t>V prezentaci byla použita ukázka z pořadu Českého rozhlasu (dostupné na www.rozhlas.cz).</a:t>
            </a:r>
          </a:p>
        </p:txBody>
      </p:sp>
      <p:sp>
        <p:nvSpPr>
          <p:cNvPr id="11" name="Nadpis 1"/>
          <p:cNvSpPr>
            <a:spLocks noGrp="1"/>
          </p:cNvSpPr>
          <p:nvPr>
            <p:ph type="title"/>
          </p:nvPr>
        </p:nvSpPr>
        <p:spPr>
          <a:xfrm>
            <a:off x="878904" y="548680"/>
            <a:ext cx="8229600" cy="576064"/>
          </a:xfrm>
        </p:spPr>
        <p:txBody>
          <a:bodyPr>
            <a:noAutofit/>
          </a:bodyPr>
          <a:lstStyle/>
          <a:p>
            <a:pPr algn="l"/>
            <a:r>
              <a:rPr lang="cs-CZ" sz="4900" dirty="0" smtClean="0">
                <a:latin typeface="Myriad Pro Light" pitchFamily="34" charset="0"/>
                <a:ea typeface="Adobe Gothic Std B" pitchFamily="34" charset="-128"/>
              </a:rPr>
              <a:t>ZDROJE</a:t>
            </a:r>
            <a:endParaRPr lang="cs-CZ" sz="4900" dirty="0">
              <a:latin typeface="Myriad Pro Light" pitchFamily="34" charset="0"/>
              <a:ea typeface="Adobe Gothic Std B" pitchFamily="34" charset="-128"/>
            </a:endParaRPr>
          </a:p>
        </p:txBody>
      </p:sp>
      <p:sp>
        <p:nvSpPr>
          <p:cNvPr id="16" name="Obdélník 15"/>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3275856" y="620688"/>
            <a:ext cx="5868144"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Nadpis 1"/>
          <p:cNvSpPr txBox="1">
            <a:spLocks/>
          </p:cNvSpPr>
          <p:nvPr/>
        </p:nvSpPr>
        <p:spPr>
          <a:xfrm>
            <a:off x="878904" y="5373216"/>
            <a:ext cx="82296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dirty="0" smtClean="0">
                <a:latin typeface="Myriad Pro Light" pitchFamily="34" charset="0"/>
                <a:ea typeface="Adobe Gothic Std B" pitchFamily="34" charset="-128"/>
              </a:rPr>
              <a:t>Více na</a:t>
            </a:r>
          </a:p>
          <a:p>
            <a:pPr algn="l"/>
            <a:r>
              <a:rPr lang="cs-CZ" sz="3200" dirty="0" smtClean="0">
                <a:latin typeface="Myriad Pro Light" pitchFamily="34" charset="0"/>
                <a:ea typeface="Adobe Gothic Std B" pitchFamily="34" charset="-128"/>
              </a:rPr>
              <a:t>www.vedem-terezin.cz</a:t>
            </a:r>
            <a:endParaRPr lang="cs-CZ" sz="3200" dirty="0">
              <a:latin typeface="Myriad Pro Light" pitchFamily="34" charset="0"/>
              <a:ea typeface="Adobe Gothic Std B" pitchFamily="34" charset="-128"/>
            </a:endParaRPr>
          </a:p>
        </p:txBody>
      </p:sp>
      <p:pic>
        <p:nvPicPr>
          <p:cNvPr id="3075" name="Picture 3" descr="D:\Matouš\VEDEM 2010\Fotky ad_k doplnění stránek\hvezda (1) – kopie.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93704" y="2996952"/>
            <a:ext cx="4150296"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50154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949667"/>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567333"/>
            <a:ext cx="8229600" cy="4525963"/>
          </a:xfrm>
        </p:spPr>
        <p:txBody>
          <a:bodyPr>
            <a:normAutofit/>
          </a:bodyPr>
          <a:lstStyle/>
          <a:p>
            <a:r>
              <a:rPr lang="cs-CZ" sz="2800" dirty="0" smtClean="0"/>
              <a:t>Tatínek žid</a:t>
            </a:r>
          </a:p>
          <a:p>
            <a:r>
              <a:rPr lang="cs-CZ" sz="2800" dirty="0" smtClean="0"/>
              <a:t>Maminka nežidovského</a:t>
            </a:r>
            <a:br>
              <a:rPr lang="cs-CZ" sz="2800" dirty="0" smtClean="0"/>
            </a:br>
            <a:r>
              <a:rPr lang="cs-CZ" sz="2800" dirty="0" smtClean="0"/>
              <a:t>původu</a:t>
            </a:r>
          </a:p>
          <a:p>
            <a:r>
              <a:rPr lang="cs-CZ" sz="2800" dirty="0" smtClean="0"/>
              <a:t>Esperantisté</a:t>
            </a:r>
          </a:p>
          <a:p>
            <a:r>
              <a:rPr lang="cs-CZ" sz="2800" dirty="0" smtClean="0"/>
              <a:t>Sestra </a:t>
            </a:r>
            <a:r>
              <a:rPr lang="cs-CZ" sz="2800" dirty="0" err="1" smtClean="0"/>
              <a:t>eva</a:t>
            </a:r>
            <a:endParaRPr lang="cs-CZ" sz="2800" dirty="0" smtClean="0"/>
          </a:p>
          <a:p>
            <a:r>
              <a:rPr lang="cs-CZ" sz="2800" dirty="0" smtClean="0"/>
              <a:t>Praha – </a:t>
            </a:r>
            <a:r>
              <a:rPr lang="cs-CZ" sz="2800" dirty="0" err="1" smtClean="0"/>
              <a:t>těšnov</a:t>
            </a:r>
            <a:r>
              <a:rPr lang="cs-CZ" sz="2800" dirty="0" smtClean="0"/>
              <a:t> </a:t>
            </a:r>
          </a:p>
          <a:p>
            <a:r>
              <a:rPr lang="cs-CZ" sz="2800" dirty="0" smtClean="0"/>
              <a:t>Školní časopis, divadlo</a:t>
            </a:r>
          </a:p>
          <a:p>
            <a:r>
              <a:rPr lang="cs-CZ" sz="2800" dirty="0" smtClean="0"/>
              <a:t>Pomoc spolužákům</a:t>
            </a:r>
          </a:p>
          <a:p>
            <a:endParaRPr lang="cs-CZ" sz="2800" dirty="0" smtClean="0"/>
          </a:p>
          <a:p>
            <a:endParaRPr lang="cs-CZ" sz="2800" dirty="0" smtClean="0"/>
          </a:p>
          <a:p>
            <a:pPr>
              <a:buNone/>
            </a:pPr>
            <a:endParaRPr lang="cs-CZ" dirty="0" smtClean="0"/>
          </a:p>
        </p:txBody>
      </p:sp>
      <p:sp>
        <p:nvSpPr>
          <p:cNvPr id="6" name="Nadpis 1"/>
          <p:cNvSpPr>
            <a:spLocks noGrp="1"/>
          </p:cNvSpPr>
          <p:nvPr>
            <p:ph type="title"/>
          </p:nvPr>
        </p:nvSpPr>
        <p:spPr>
          <a:xfrm>
            <a:off x="878904" y="548680"/>
            <a:ext cx="8445624" cy="576064"/>
          </a:xfrm>
        </p:spPr>
        <p:txBody>
          <a:bodyPr>
            <a:noAutofit/>
          </a:bodyPr>
          <a:lstStyle/>
          <a:p>
            <a:pPr algn="l"/>
            <a:r>
              <a:rPr lang="cs-CZ" sz="4900" dirty="0" smtClean="0">
                <a:latin typeface="Myriad Pro Light" pitchFamily="34" charset="0"/>
                <a:ea typeface="Adobe Gothic Std B" pitchFamily="34" charset="-128"/>
              </a:rPr>
              <a:t>PETR GINZ</a:t>
            </a:r>
            <a:endParaRPr lang="cs-CZ" sz="4900" dirty="0">
              <a:latin typeface="Myriad Pro Light" pitchFamily="34" charset="0"/>
              <a:ea typeface="Adobe Gothic Std B" pitchFamily="34" charset="-128"/>
            </a:endParaRPr>
          </a:p>
        </p:txBody>
      </p:sp>
      <p:sp>
        <p:nvSpPr>
          <p:cNvPr id="7" name="Obdélník 6"/>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3923928" y="620688"/>
            <a:ext cx="5220072"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4" descr="http://1.2.3.13/bmi/www1.yadvashem.org/yv/en/pressroom/pressreleases/images/6352_1_72.jpg"/>
          <p:cNvPicPr>
            <a:picLocks noChangeAspect="1" noChangeArrowheads="1"/>
          </p:cNvPicPr>
          <p:nvPr/>
        </p:nvPicPr>
        <p:blipFill>
          <a:blip r:embed="rId3" cstate="print"/>
          <a:srcRect/>
          <a:stretch>
            <a:fillRect/>
          </a:stretch>
        </p:blipFill>
        <p:spPr bwMode="auto">
          <a:xfrm>
            <a:off x="4932040" y="1613318"/>
            <a:ext cx="3384375" cy="4551986"/>
          </a:xfrm>
          <a:prstGeom prst="rect">
            <a:avLst/>
          </a:prstGeom>
          <a:noFill/>
          <a:ln w="28575">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880177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1.2.3.11/bmi/i.idnes.cz/10/032/gal/JB31ccf6_1117693.jpg.JPG"/>
          <p:cNvPicPr>
            <a:picLocks noChangeAspect="1" noChangeArrowheads="1"/>
          </p:cNvPicPr>
          <p:nvPr/>
        </p:nvPicPr>
        <p:blipFill>
          <a:blip r:embed="rId2" cstate="print"/>
          <a:srcRect/>
          <a:stretch>
            <a:fillRect/>
          </a:stretch>
        </p:blipFill>
        <p:spPr bwMode="auto">
          <a:xfrm>
            <a:off x="4344101" y="1590990"/>
            <a:ext cx="3805436" cy="2167445"/>
          </a:xfrm>
          <a:prstGeom prst="rect">
            <a:avLst/>
          </a:prstGeom>
          <a:noFill/>
          <a:effectLst>
            <a:outerShdw blurRad="50800" dist="38100" dir="2700000" algn="tl" rotWithShape="0">
              <a:prstClr val="black">
                <a:alpha val="40000"/>
              </a:prstClr>
            </a:outerShdw>
          </a:effectLst>
        </p:spPr>
      </p:pic>
      <p:pic>
        <p:nvPicPr>
          <p:cNvPr id="3074" name="Picture 2" descr="C:\Documents and Settings\student\Plocha\Petr 3.jpg"/>
          <p:cNvPicPr>
            <a:picLocks noChangeAspect="1" noChangeArrowheads="1"/>
          </p:cNvPicPr>
          <p:nvPr/>
        </p:nvPicPr>
        <p:blipFill>
          <a:blip r:embed="rId3" cstate="print"/>
          <a:srcRect b="13734"/>
          <a:stretch>
            <a:fillRect/>
          </a:stretch>
        </p:blipFill>
        <p:spPr bwMode="auto">
          <a:xfrm>
            <a:off x="4357421" y="3976382"/>
            <a:ext cx="3814979" cy="2188922"/>
          </a:xfrm>
          <a:prstGeom prst="rect">
            <a:avLst/>
          </a:prstGeom>
          <a:noFill/>
          <a:effectLst>
            <a:outerShdw blurRad="50800" dist="38100" dir="2700000" algn="tl" rotWithShape="0">
              <a:prstClr val="black">
                <a:alpha val="40000"/>
              </a:prstClr>
            </a:outerShdw>
          </a:effectLst>
        </p:spPr>
      </p:pic>
      <p:sp>
        <p:nvSpPr>
          <p:cNvPr id="11"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smtClean="0">
                <a:latin typeface="Myriad Pro Light" pitchFamily="34" charset="0"/>
                <a:ea typeface="Adobe Gothic Std B" pitchFamily="34" charset="-128"/>
              </a:rPr>
              <a:t>PETR GINZ</a:t>
            </a:r>
            <a:endParaRPr lang="cs-CZ" sz="4900" dirty="0">
              <a:latin typeface="Myriad Pro Light" pitchFamily="34" charset="0"/>
              <a:ea typeface="Adobe Gothic Std B" pitchFamily="34" charset="-128"/>
            </a:endParaRPr>
          </a:p>
        </p:txBody>
      </p:sp>
      <p:sp>
        <p:nvSpPr>
          <p:cNvPr id="12" name="Obdélník 11"/>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923928" y="620688"/>
            <a:ext cx="5220072"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 name="Picture 2" descr="D:\Matouš\VEDEM 2010\Vedem\img\pet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486596"/>
            <a:ext cx="3571139" cy="438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1474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a:spLocks noGrp="1"/>
          </p:cNvSpPr>
          <p:nvPr>
            <p:ph idx="1"/>
          </p:nvPr>
        </p:nvSpPr>
        <p:spPr>
          <a:xfrm>
            <a:off x="539552" y="1567333"/>
            <a:ext cx="8229600" cy="4525963"/>
          </a:xfrm>
        </p:spPr>
        <p:txBody>
          <a:bodyPr>
            <a:normAutofit/>
          </a:bodyPr>
          <a:lstStyle/>
          <a:p>
            <a:pPr lvl="0"/>
            <a:r>
              <a:rPr lang="cs-CZ" sz="2800" dirty="0" smtClean="0"/>
              <a:t>Čtenář</a:t>
            </a:r>
            <a:endParaRPr lang="cs-CZ" sz="2800" dirty="0"/>
          </a:p>
          <a:p>
            <a:pPr lvl="0"/>
            <a:r>
              <a:rPr lang="cs-CZ" sz="2800" dirty="0" smtClean="0"/>
              <a:t>Vynálezy a </a:t>
            </a:r>
            <a:r>
              <a:rPr lang="cs-CZ" sz="2800" dirty="0"/>
              <a:t>pokusy</a:t>
            </a:r>
          </a:p>
          <a:p>
            <a:pPr lvl="0"/>
            <a:r>
              <a:rPr lang="cs-CZ" sz="2800" dirty="0"/>
              <a:t>L</a:t>
            </a:r>
            <a:r>
              <a:rPr lang="cs-CZ" sz="2800" dirty="0" smtClean="0"/>
              <a:t>inoryty</a:t>
            </a:r>
            <a:r>
              <a:rPr lang="cs-CZ" sz="2800" dirty="0"/>
              <a:t>, kresby, malby</a:t>
            </a:r>
          </a:p>
          <a:p>
            <a:pPr lvl="0"/>
            <a:r>
              <a:rPr lang="cs-CZ" sz="2800" dirty="0" smtClean="0"/>
              <a:t>Výlety </a:t>
            </a:r>
            <a:r>
              <a:rPr lang="cs-CZ" sz="2800" dirty="0"/>
              <a:t>do přírody</a:t>
            </a:r>
          </a:p>
          <a:p>
            <a:pPr lvl="0"/>
            <a:r>
              <a:rPr lang="cs-CZ" sz="2800" dirty="0" smtClean="0"/>
              <a:t>Klidný</a:t>
            </a:r>
          </a:p>
          <a:p>
            <a:pPr lvl="0"/>
            <a:r>
              <a:rPr lang="cs-CZ" sz="2800" dirty="0" smtClean="0"/>
              <a:t>Vyrovnaný</a:t>
            </a:r>
          </a:p>
          <a:p>
            <a:pPr lvl="0"/>
            <a:r>
              <a:rPr lang="cs-CZ" sz="2800" dirty="0"/>
              <a:t>P</a:t>
            </a:r>
            <a:r>
              <a:rPr lang="cs-CZ" sz="2800" dirty="0" smtClean="0"/>
              <a:t>řátelský</a:t>
            </a:r>
            <a:endParaRPr lang="cs-CZ" sz="2800" dirty="0"/>
          </a:p>
          <a:p>
            <a:endParaRPr lang="cs-CZ" sz="2800" dirty="0" smtClean="0"/>
          </a:p>
          <a:p>
            <a:endParaRPr lang="cs-CZ" sz="2800" dirty="0" smtClean="0"/>
          </a:p>
          <a:p>
            <a:pPr>
              <a:buNone/>
            </a:pPr>
            <a:endParaRPr lang="cs-CZ" dirty="0" smtClean="0"/>
          </a:p>
        </p:txBody>
      </p:sp>
      <p:pic>
        <p:nvPicPr>
          <p:cNvPr id="11" name="Picture 6" descr="http://1.2.3.13/bmi/www1.yadvashem.org.il/yv/en/education/newsletter/15/images/main3b.jpg"/>
          <p:cNvPicPr>
            <a:picLocks noChangeAspect="1" noChangeArrowheads="1"/>
          </p:cNvPicPr>
          <p:nvPr/>
        </p:nvPicPr>
        <p:blipFill>
          <a:blip r:embed="rId3" cstate="print"/>
          <a:srcRect l="3339" r="1589" b="4520"/>
          <a:stretch>
            <a:fillRect/>
          </a:stretch>
        </p:blipFill>
        <p:spPr bwMode="auto">
          <a:xfrm>
            <a:off x="5274142" y="1491625"/>
            <a:ext cx="3042274" cy="2369424"/>
          </a:xfrm>
          <a:prstGeom prst="rect">
            <a:avLst/>
          </a:prstGeom>
          <a:noFill/>
          <a:effectLst>
            <a:outerShdw blurRad="50800" dist="38100" dir="2700000" algn="tl" rotWithShape="0">
              <a:prstClr val="black">
                <a:alpha val="40000"/>
              </a:prstClr>
            </a:outerShdw>
          </a:effectLst>
        </p:spPr>
      </p:pic>
      <p:pic>
        <p:nvPicPr>
          <p:cNvPr id="12" name="Picture 8" descr="http://1.2.3.9/bmi/www.schmitz-junior.de/uploaded_images/berlin10-748638.jpg"/>
          <p:cNvPicPr>
            <a:picLocks noChangeAspect="1" noChangeArrowheads="1"/>
          </p:cNvPicPr>
          <p:nvPr/>
        </p:nvPicPr>
        <p:blipFill>
          <a:blip r:embed="rId4" cstate="print"/>
          <a:srcRect l="17500" t="15001" r="26250" b="26667"/>
          <a:stretch>
            <a:fillRect/>
          </a:stretch>
        </p:blipFill>
        <p:spPr bwMode="auto">
          <a:xfrm>
            <a:off x="5274142" y="4159131"/>
            <a:ext cx="3042274" cy="2366213"/>
          </a:xfrm>
          <a:prstGeom prst="rect">
            <a:avLst/>
          </a:prstGeom>
          <a:noFill/>
          <a:effectLst>
            <a:outerShdw blurRad="50800" dist="38100" dir="2700000" algn="tl" rotWithShape="0">
              <a:prstClr val="black">
                <a:alpha val="40000"/>
              </a:prstClr>
            </a:outerShdw>
          </a:effectLst>
        </p:spPr>
      </p:pic>
      <p:sp>
        <p:nvSpPr>
          <p:cNvPr id="16" name="Nadpis 1"/>
          <p:cNvSpPr>
            <a:spLocks noGrp="1"/>
          </p:cNvSpPr>
          <p:nvPr>
            <p:ph type="title"/>
          </p:nvPr>
        </p:nvSpPr>
        <p:spPr>
          <a:xfrm>
            <a:off x="878904" y="548680"/>
            <a:ext cx="8445624" cy="576064"/>
          </a:xfrm>
        </p:spPr>
        <p:txBody>
          <a:bodyPr>
            <a:noAutofit/>
          </a:bodyPr>
          <a:lstStyle/>
          <a:p>
            <a:pPr algn="l"/>
            <a:r>
              <a:rPr lang="cs-CZ" sz="4900" dirty="0" smtClean="0">
                <a:latin typeface="Myriad Pro Light" pitchFamily="34" charset="0"/>
                <a:ea typeface="Adobe Gothic Std B" pitchFamily="34" charset="-128"/>
              </a:rPr>
              <a:t>PETR GINZ</a:t>
            </a:r>
            <a:endParaRPr lang="cs-CZ" sz="4900" dirty="0">
              <a:latin typeface="Myriad Pro Light" pitchFamily="34" charset="0"/>
              <a:ea typeface="Adobe Gothic Std B" pitchFamily="34" charset="-128"/>
            </a:endParaRPr>
          </a:p>
        </p:txBody>
      </p:sp>
      <p:sp>
        <p:nvSpPr>
          <p:cNvPr id="17" name="Obdélník 16"/>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3923928" y="620688"/>
            <a:ext cx="5220072"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7613544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a:spLocks noGrp="1"/>
          </p:cNvSpPr>
          <p:nvPr>
            <p:ph idx="1"/>
          </p:nvPr>
        </p:nvSpPr>
        <p:spPr>
          <a:xfrm>
            <a:off x="539552" y="1567333"/>
            <a:ext cx="8229600" cy="4525963"/>
          </a:xfrm>
        </p:spPr>
        <p:txBody>
          <a:bodyPr>
            <a:normAutofit/>
          </a:bodyPr>
          <a:lstStyle/>
          <a:p>
            <a:r>
              <a:rPr lang="cs-CZ" sz="2800" dirty="0" smtClean="0"/>
              <a:t>Povídky</a:t>
            </a:r>
          </a:p>
          <a:p>
            <a:r>
              <a:rPr lang="cs-CZ" sz="2800" dirty="0" smtClean="0"/>
              <a:t>Romány:</a:t>
            </a:r>
            <a:br>
              <a:rPr lang="cs-CZ" sz="2800" dirty="0" smtClean="0"/>
            </a:br>
            <a:r>
              <a:rPr lang="cs-CZ" sz="500" dirty="0" smtClean="0">
                <a:solidFill>
                  <a:schemeClr val="bg1"/>
                </a:solidFill>
              </a:rPr>
              <a:t>.</a:t>
            </a:r>
            <a:r>
              <a:rPr lang="cs-CZ" sz="2800" dirty="0" smtClean="0"/>
              <a:t/>
            </a:r>
            <a:br>
              <a:rPr lang="cs-CZ" sz="2800" dirty="0" smtClean="0"/>
            </a:br>
            <a:r>
              <a:rPr lang="cs-CZ" sz="2800" i="1" dirty="0" smtClean="0"/>
              <a:t>Za </a:t>
            </a:r>
            <a:r>
              <a:rPr lang="cs-CZ" sz="2800" i="1" dirty="0"/>
              <a:t>vteřinu kolem </a:t>
            </a:r>
            <a:r>
              <a:rPr lang="cs-CZ" sz="2800" i="1" dirty="0" smtClean="0"/>
              <a:t>světa</a:t>
            </a:r>
            <a:br>
              <a:rPr lang="cs-CZ" sz="2800" i="1" dirty="0" smtClean="0"/>
            </a:br>
            <a:r>
              <a:rPr lang="cs-CZ" sz="2800" i="1" dirty="0" smtClean="0"/>
              <a:t>Cesta </a:t>
            </a:r>
            <a:r>
              <a:rPr lang="cs-CZ" sz="2800" i="1" dirty="0"/>
              <a:t>do středu </a:t>
            </a:r>
            <a:r>
              <a:rPr lang="cs-CZ" sz="2800" i="1" dirty="0" smtClean="0"/>
              <a:t>Země</a:t>
            </a:r>
            <a:br>
              <a:rPr lang="cs-CZ" sz="2800" i="1" dirty="0" smtClean="0"/>
            </a:br>
            <a:r>
              <a:rPr lang="cs-CZ" sz="2800" i="1" dirty="0" smtClean="0"/>
              <a:t>Altajský mudrc</a:t>
            </a:r>
            <a:br>
              <a:rPr lang="cs-CZ" sz="2800" i="1" dirty="0" smtClean="0"/>
            </a:br>
            <a:r>
              <a:rPr lang="cs-CZ" sz="2800" b="1" i="1" dirty="0" smtClean="0"/>
              <a:t>Návštěva </a:t>
            </a:r>
            <a:r>
              <a:rPr lang="cs-CZ" sz="2800" b="1" i="1" dirty="0"/>
              <a:t>z pravěku </a:t>
            </a:r>
            <a:endParaRPr lang="cs-CZ" sz="2800" i="1" dirty="0"/>
          </a:p>
          <a:p>
            <a:endParaRPr lang="cs-CZ" sz="2800" dirty="0" smtClean="0"/>
          </a:p>
          <a:p>
            <a:endParaRPr lang="cs-CZ" sz="2800" dirty="0" smtClean="0"/>
          </a:p>
          <a:p>
            <a:pPr>
              <a:buNone/>
            </a:pPr>
            <a:endParaRPr lang="cs-CZ" dirty="0" smtClean="0"/>
          </a:p>
        </p:txBody>
      </p:sp>
      <p:pic>
        <p:nvPicPr>
          <p:cNvPr id="9" name="Picture 4" descr="F:\Ka-du.jpg"/>
          <p:cNvPicPr>
            <a:picLocks noChangeAspect="1" noChangeArrowheads="1"/>
          </p:cNvPicPr>
          <p:nvPr/>
        </p:nvPicPr>
        <p:blipFill>
          <a:blip r:embed="rId3" cstate="print"/>
          <a:srcRect l="2558" r="5267"/>
          <a:stretch>
            <a:fillRect/>
          </a:stretch>
        </p:blipFill>
        <p:spPr bwMode="auto">
          <a:xfrm>
            <a:off x="5076056" y="1473807"/>
            <a:ext cx="3254672" cy="4835513"/>
          </a:xfrm>
          <a:prstGeom prst="rect">
            <a:avLst/>
          </a:prstGeom>
          <a:noFill/>
          <a:effectLst>
            <a:outerShdw blurRad="50800" dist="38100" dir="2700000" algn="tl" rotWithShape="0">
              <a:prstClr val="black">
                <a:alpha val="40000"/>
              </a:prstClr>
            </a:outerShdw>
          </a:effectLst>
        </p:spPr>
      </p:pic>
      <p:sp>
        <p:nvSpPr>
          <p:cNvPr id="14"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smtClean="0">
                <a:latin typeface="Myriad Pro Light" pitchFamily="34" charset="0"/>
                <a:ea typeface="Adobe Gothic Std B" pitchFamily="34" charset="-128"/>
              </a:rPr>
              <a:t>PETR GINZ</a:t>
            </a:r>
            <a:endParaRPr lang="cs-CZ" sz="4900" dirty="0">
              <a:latin typeface="Myriad Pro Light" pitchFamily="34" charset="0"/>
              <a:ea typeface="Adobe Gothic Std B" pitchFamily="34" charset="-128"/>
            </a:endParaRPr>
          </a:p>
        </p:txBody>
      </p:sp>
      <p:sp>
        <p:nvSpPr>
          <p:cNvPr id="15" name="Obdélník 14"/>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3923928" y="620688"/>
            <a:ext cx="5220072"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608395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a:spLocks noGrp="1"/>
          </p:cNvSpPr>
          <p:nvPr>
            <p:ph idx="1"/>
          </p:nvPr>
        </p:nvSpPr>
        <p:spPr>
          <a:xfrm>
            <a:off x="539552" y="1567333"/>
            <a:ext cx="8229600" cy="4525963"/>
          </a:xfrm>
        </p:spPr>
        <p:txBody>
          <a:bodyPr>
            <a:normAutofit/>
          </a:bodyPr>
          <a:lstStyle/>
          <a:p>
            <a:r>
              <a:rPr lang="cs-CZ" sz="2800" dirty="0" smtClean="0"/>
              <a:t>Židovská škola</a:t>
            </a:r>
          </a:p>
          <a:p>
            <a:r>
              <a:rPr lang="cs-CZ" sz="2800" dirty="0"/>
              <a:t>V</a:t>
            </a:r>
            <a:r>
              <a:rPr lang="cs-CZ" sz="2800" dirty="0" smtClean="0"/>
              <a:t>yučování po směnách</a:t>
            </a:r>
          </a:p>
          <a:p>
            <a:r>
              <a:rPr lang="cs-CZ" sz="2800" dirty="0" smtClean="0"/>
              <a:t>Školní akce</a:t>
            </a:r>
          </a:p>
          <a:p>
            <a:r>
              <a:rPr lang="cs-CZ" sz="2800" dirty="0" smtClean="0"/>
              <a:t>Deník září 1941 - květen 1942</a:t>
            </a:r>
          </a:p>
          <a:p>
            <a:r>
              <a:rPr lang="cs-CZ" sz="2800" dirty="0" smtClean="0"/>
              <a:t>Protižidovská opatření</a:t>
            </a:r>
          </a:p>
          <a:p>
            <a:r>
              <a:rPr lang="cs-CZ" sz="2800" dirty="0" smtClean="0"/>
              <a:t>Optimismus a vyrovnanou</a:t>
            </a:r>
          </a:p>
          <a:p>
            <a:r>
              <a:rPr lang="cs-CZ" sz="2800" dirty="0" smtClean="0"/>
              <a:t>Říjen 1942 – transport</a:t>
            </a:r>
            <a:r>
              <a:rPr lang="cs-CZ" sz="2800" b="1" dirty="0" smtClean="0"/>
              <a:t> </a:t>
            </a:r>
          </a:p>
          <a:p>
            <a:endParaRPr lang="cs-CZ" sz="2800" dirty="0" smtClean="0"/>
          </a:p>
          <a:p>
            <a:endParaRPr lang="cs-CZ" sz="2800" dirty="0" smtClean="0"/>
          </a:p>
          <a:p>
            <a:pPr>
              <a:buNone/>
            </a:pPr>
            <a:endParaRPr lang="cs-CZ" dirty="0" smtClean="0"/>
          </a:p>
        </p:txBody>
      </p:sp>
      <p:sp>
        <p:nvSpPr>
          <p:cNvPr id="14"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latin typeface="Myriad Pro Light" pitchFamily="34" charset="0"/>
                <a:ea typeface="Adobe Gothic Std B" pitchFamily="34" charset="-128"/>
              </a:rPr>
              <a:t>PETR GINZ - PROTEKTORÁT</a:t>
            </a:r>
            <a:endParaRPr lang="cs-CZ" sz="4900" dirty="0">
              <a:latin typeface="Myriad Pro Light" pitchFamily="34" charset="0"/>
              <a:ea typeface="Adobe Gothic Std B" pitchFamily="34" charset="-128"/>
            </a:endParaRPr>
          </a:p>
        </p:txBody>
      </p:sp>
      <p:sp>
        <p:nvSpPr>
          <p:cNvPr id="15" name="Obdélník 14"/>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8244408" y="620688"/>
            <a:ext cx="899592"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2" descr="C:\Documents and Settings\student\Plocha\Petr 2.jpg"/>
          <p:cNvPicPr>
            <a:picLocks noChangeAspect="1" noChangeArrowheads="1"/>
          </p:cNvPicPr>
          <p:nvPr/>
        </p:nvPicPr>
        <p:blipFill rotWithShape="1">
          <a:blip r:embed="rId3" cstate="print"/>
          <a:srcRect r="6294"/>
          <a:stretch/>
        </p:blipFill>
        <p:spPr bwMode="auto">
          <a:xfrm>
            <a:off x="5349308" y="4077072"/>
            <a:ext cx="3327148" cy="2345061"/>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954698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latin typeface="Myriad Pro Light" pitchFamily="34" charset="0"/>
                <a:ea typeface="Adobe Gothic Std B" pitchFamily="34" charset="-128"/>
              </a:rPr>
              <a:t>PETR GINZ - DENÍK</a:t>
            </a:r>
            <a:endParaRPr lang="cs-CZ" sz="4900" dirty="0">
              <a:latin typeface="Myriad Pro Light" pitchFamily="34" charset="0"/>
              <a:ea typeface="Adobe Gothic Std B" pitchFamily="34" charset="-128"/>
            </a:endParaRPr>
          </a:p>
        </p:txBody>
      </p:sp>
      <p:sp>
        <p:nvSpPr>
          <p:cNvPr id="15" name="Obdélník 14"/>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6084168" y="620688"/>
            <a:ext cx="3059832"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Picture 3" descr="F:\Deník PG_1.jpg"/>
          <p:cNvPicPr>
            <a:picLocks noChangeAspect="1" noChangeArrowheads="1"/>
          </p:cNvPicPr>
          <p:nvPr/>
        </p:nvPicPr>
        <p:blipFill>
          <a:blip r:embed="rId3" cstate="print"/>
          <a:srcRect t="18229" b="5382"/>
          <a:stretch>
            <a:fillRect/>
          </a:stretch>
        </p:blipFill>
        <p:spPr bwMode="auto">
          <a:xfrm>
            <a:off x="849759" y="1844824"/>
            <a:ext cx="7394649" cy="407624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784748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a:spLocks noGrp="1"/>
          </p:cNvSpPr>
          <p:nvPr>
            <p:ph idx="1"/>
          </p:nvPr>
        </p:nvSpPr>
        <p:spPr>
          <a:xfrm>
            <a:off x="539552" y="1567333"/>
            <a:ext cx="8229600" cy="4525963"/>
          </a:xfrm>
        </p:spPr>
        <p:txBody>
          <a:bodyPr>
            <a:normAutofit/>
          </a:bodyPr>
          <a:lstStyle/>
          <a:p>
            <a:pPr lvl="0"/>
            <a:r>
              <a:rPr lang="cs-CZ" sz="2800" dirty="0" smtClean="0"/>
              <a:t>Šéfredaktor VEDEM </a:t>
            </a:r>
          </a:p>
          <a:p>
            <a:pPr lvl="0"/>
            <a:r>
              <a:rPr lang="cs-CZ" sz="2800" dirty="0" smtClean="0"/>
              <a:t>Člen samosprávy</a:t>
            </a:r>
          </a:p>
          <a:p>
            <a:pPr lvl="0"/>
            <a:r>
              <a:rPr lang="cs-CZ" sz="2800" dirty="0" smtClean="0"/>
              <a:t>Výtvarné práce,</a:t>
            </a:r>
            <a:br>
              <a:rPr lang="cs-CZ" sz="2800" dirty="0" smtClean="0"/>
            </a:br>
            <a:r>
              <a:rPr lang="cs-CZ" sz="2800" dirty="0" smtClean="0"/>
              <a:t>povídky, básně, úvahy</a:t>
            </a:r>
          </a:p>
          <a:p>
            <a:r>
              <a:rPr lang="cs-CZ" sz="2800" dirty="0" smtClean="0"/>
              <a:t>Babička a sestra </a:t>
            </a:r>
            <a:r>
              <a:rPr lang="cs-CZ" sz="2800" dirty="0" err="1" smtClean="0"/>
              <a:t>eva</a:t>
            </a:r>
            <a:endParaRPr lang="cs-CZ" sz="2800" dirty="0" smtClean="0"/>
          </a:p>
          <a:p>
            <a:r>
              <a:rPr lang="cs-CZ" sz="2800" dirty="0" smtClean="0"/>
              <a:t>Četba v knihovně</a:t>
            </a:r>
          </a:p>
          <a:p>
            <a:endParaRPr lang="cs-CZ" sz="2800" dirty="0" smtClean="0"/>
          </a:p>
          <a:p>
            <a:endParaRPr lang="cs-CZ" sz="2800" dirty="0" smtClean="0"/>
          </a:p>
          <a:p>
            <a:pPr>
              <a:buNone/>
            </a:pPr>
            <a:endParaRPr lang="cs-CZ" dirty="0" smtClean="0"/>
          </a:p>
        </p:txBody>
      </p:sp>
      <p:sp>
        <p:nvSpPr>
          <p:cNvPr id="14" name="Nadpis 1"/>
          <p:cNvSpPr txBox="1">
            <a:spLocks/>
          </p:cNvSpPr>
          <p:nvPr/>
        </p:nvSpPr>
        <p:spPr>
          <a:xfrm>
            <a:off x="878904" y="548680"/>
            <a:ext cx="844562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900" dirty="0" smtClean="0">
                <a:latin typeface="Myriad Pro Light" pitchFamily="34" charset="0"/>
                <a:ea typeface="Adobe Gothic Std B" pitchFamily="34" charset="-128"/>
              </a:rPr>
              <a:t>PETR GINZ - TEREZÍN</a:t>
            </a:r>
            <a:endParaRPr lang="cs-CZ" sz="4900" dirty="0">
              <a:latin typeface="Myriad Pro Light" pitchFamily="34" charset="0"/>
              <a:ea typeface="Adobe Gothic Std B" pitchFamily="34" charset="-128"/>
            </a:endParaRPr>
          </a:p>
        </p:txBody>
      </p:sp>
      <p:sp>
        <p:nvSpPr>
          <p:cNvPr id="15" name="Obdélník 14"/>
          <p:cNvSpPr/>
          <p:nvPr/>
        </p:nvSpPr>
        <p:spPr>
          <a:xfrm>
            <a:off x="-1" y="625450"/>
            <a:ext cx="841871" cy="427286"/>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6588224" y="620688"/>
            <a:ext cx="2555776" cy="432048"/>
          </a:xfrm>
          <a:prstGeom prst="rect">
            <a:avLst/>
          </a:prstGeom>
          <a:solidFill>
            <a:srgbClr val="FF99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Picture 2" descr="http://1.2.3.10/bmi/schule.judentum.de/images/schiff.jpg"/>
          <p:cNvPicPr>
            <a:picLocks noChangeAspect="1" noChangeArrowheads="1"/>
          </p:cNvPicPr>
          <p:nvPr/>
        </p:nvPicPr>
        <p:blipFill rotWithShape="1">
          <a:blip r:embed="rId3" cstate="print"/>
          <a:srcRect l="6533" r="38169" b="771"/>
          <a:stretch/>
        </p:blipFill>
        <p:spPr bwMode="auto">
          <a:xfrm>
            <a:off x="4860032" y="1689844"/>
            <a:ext cx="3698408" cy="4619476"/>
          </a:xfrm>
          <a:prstGeom prst="rect">
            <a:avLst/>
          </a:prstGeom>
          <a:noFill/>
          <a:effectLst>
            <a:outerShdw blurRad="50800" dist="38100" dir="2700000" algn="tl" rotWithShape="0">
              <a:prstClr val="black">
                <a:alpha val="40000"/>
              </a:prstClr>
            </a:outerShdw>
          </a:effectLst>
        </p:spPr>
      </p:pic>
      <p:pic>
        <p:nvPicPr>
          <p:cNvPr id="9" name="Picture 2" descr="D:\Matouš\VEDEM 2010\zdrojové_soubory\Nápis VEDEM_bílá kopi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576" y="4893378"/>
            <a:ext cx="3807234" cy="1271926"/>
          </a:xfrm>
          <a:prstGeom prst="rect">
            <a:avLst/>
          </a:prstGeom>
          <a:noFill/>
        </p:spPr>
      </p:pic>
    </p:spTree>
    <p:extLst>
      <p:ext uri="{BB962C8B-B14F-4D97-AF65-F5344CB8AC3E}">
        <p14:creationId xmlns:p14="http://schemas.microsoft.com/office/powerpoint/2010/main" val="145802685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opa 4.wav">
            <a:hlinkClick r:id="" action="ppaction://media"/>
          </p:cNvPr>
          <p:cNvPicPr>
            <a:picLocks noRot="1" noChangeAspect="1"/>
          </p:cNvPicPr>
          <p:nvPr>
            <a:audioFile r:link="rId1"/>
          </p:nvPr>
        </p:nvPicPr>
        <p:blipFill>
          <a:blip r:embed="rId4" cstate="print"/>
          <a:stretch>
            <a:fillRect/>
          </a:stretch>
        </p:blipFill>
        <p:spPr>
          <a:xfrm>
            <a:off x="-756592" y="6094760"/>
            <a:ext cx="709116" cy="709116"/>
          </a:xfrm>
          <a:prstGeom prst="rect">
            <a:avLst/>
          </a:prstGeom>
        </p:spPr>
      </p:pic>
      <p:sp>
        <p:nvSpPr>
          <p:cNvPr id="5" name="Obdélník 4"/>
          <p:cNvSpPr/>
          <p:nvPr/>
        </p:nvSpPr>
        <p:spPr>
          <a:xfrm>
            <a:off x="0" y="0"/>
            <a:ext cx="9144000" cy="6858000"/>
          </a:xfrm>
          <a:prstGeom prst="rect">
            <a:avLst/>
          </a:prstGeom>
          <a:solidFill>
            <a:schemeClr val="dk1">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 name="Zástupný symbol pro obsah 1"/>
          <p:cNvSpPr txBox="1">
            <a:spLocks/>
          </p:cNvSpPr>
          <p:nvPr/>
        </p:nvSpPr>
        <p:spPr>
          <a:xfrm>
            <a:off x="0" y="3356992"/>
            <a:ext cx="9144000"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1600" i="1" dirty="0" smtClean="0"/>
              <a:t>Ukázka z dopisu Petra </a:t>
            </a:r>
            <a:r>
              <a:rPr lang="cs-CZ" sz="1600" i="1" dirty="0" err="1" smtClean="0"/>
              <a:t>Ginze</a:t>
            </a:r>
            <a:r>
              <a:rPr lang="cs-CZ" sz="1600" i="1" dirty="0" smtClean="0"/>
              <a:t> rodičům do Prahy (zdroj: www.rozhlas.cz).</a:t>
            </a:r>
          </a:p>
          <a:p>
            <a:pPr algn="ctr"/>
            <a:endParaRPr lang="cs-CZ" sz="1600" i="1" dirty="0"/>
          </a:p>
        </p:txBody>
      </p:sp>
    </p:spTree>
    <p:extLst>
      <p:ext uri="{BB962C8B-B14F-4D97-AF65-F5344CB8AC3E}">
        <p14:creationId xmlns:p14="http://schemas.microsoft.com/office/powerpoint/2010/main" val="373110925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729" fill="hold"/>
                                        <p:tgtEl>
                                          <p:spTgt spid="4"/>
                                        </p:tgtEl>
                                      </p:cBhvr>
                                    </p:cmd>
                                  </p:childTnLst>
                                </p:cTn>
                              </p:par>
                              <p:par>
                                <p:cTn id="7" presetID="10" presetClass="entr" presetSubtype="0" fill="hold" grpId="0" nodeType="withEffect">
                                  <p:stCondLst>
                                    <p:cond delay="25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7000"/>
                                        <p:tgtEl>
                                          <p:spTgt spid="5"/>
                                        </p:tgtEl>
                                      </p:cBhvr>
                                    </p:animEffect>
                                  </p:childTnLst>
                                </p:cTn>
                              </p:par>
                              <p:par>
                                <p:cTn id="10" presetID="10" presetClass="exit" presetSubtype="0" fill="hold" grpId="0" nodeType="withEffect">
                                  <p:stCondLst>
                                    <p:cond delay="20000"/>
                                  </p:stCondLst>
                                  <p:childTnLst>
                                    <p:animEffect transition="out" filter="fade">
                                      <p:cBhvr>
                                        <p:cTn id="11" dur="1750"/>
                                        <p:tgtEl>
                                          <p:spTgt spid="6"/>
                                        </p:tgtEl>
                                      </p:cBhvr>
                                    </p:animEffect>
                                    <p:set>
                                      <p:cBhvr>
                                        <p:cTn id="12" dur="1" fill="hold">
                                          <p:stCondLst>
                                            <p:cond delay="1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StopAudio" delay="0">
                      <p:tgtEl>
                        <p:sldTgt/>
                      </p:tgtEl>
                    </p:cond>
                  </p:endCondLst>
                </p:cTn>
                <p:tgtEl>
                  <p:spTgt spid="4"/>
                </p:tgtEl>
              </p:cMediaNode>
            </p:audio>
          </p:childTnLst>
        </p:cTn>
      </p:par>
    </p:tnLst>
    <p:bldLst>
      <p:bldP spid="5" grpId="0" animBg="1"/>
      <p:bldP spid="6" grpId="0"/>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lastní 2">
      <a:majorFont>
        <a:latin typeface="Myriad Pro Light"/>
        <a:ea typeface=""/>
        <a:cs typeface=""/>
      </a:majorFont>
      <a:minorFont>
        <a:latin typeface="Myriad Pro Light"/>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323</Words>
  <Application>Microsoft Office PowerPoint</Application>
  <PresentationFormat>Předvádění na obrazovce (4:3)</PresentationFormat>
  <Paragraphs>76</Paragraphs>
  <Slides>15</Slides>
  <Notes>11</Notes>
  <HiddenSlides>0</HiddenSlides>
  <MMClips>1</MMClips>
  <ScaleCrop>false</ScaleCrop>
  <HeadingPairs>
    <vt:vector size="4" baseType="variant">
      <vt:variant>
        <vt:lpstr>Motiv</vt:lpstr>
      </vt:variant>
      <vt:variant>
        <vt:i4>2</vt:i4>
      </vt:variant>
      <vt:variant>
        <vt:lpstr>Nadpisy snímků</vt:lpstr>
      </vt:variant>
      <vt:variant>
        <vt:i4>15</vt:i4>
      </vt:variant>
    </vt:vector>
  </HeadingPairs>
  <TitlesOfParts>
    <vt:vector size="17" baseType="lpstr">
      <vt:lpstr>Motiv systému Office</vt:lpstr>
      <vt:lpstr>1_Motiv systému Office</vt:lpstr>
      <vt:lpstr>PETR GINZ</vt:lpstr>
      <vt:lpstr>PETR GINZ</vt:lpstr>
      <vt:lpstr>Prezentace aplikace PowerPoint</vt:lpstr>
      <vt:lpstr>PETR GINZ</vt:lpstr>
      <vt:lpstr>Prezentace aplikace PowerPoint</vt:lpstr>
      <vt:lpstr>Prezentace aplikace PowerPoint</vt:lpstr>
      <vt:lpstr>Prezentace aplikace PowerPoint</vt:lpstr>
      <vt:lpstr>Prezentace aplikace PowerPoint</vt:lpstr>
      <vt:lpstr>Prezentace aplikace PowerPoint</vt:lpstr>
      <vt:lpstr>Transportní seznam</vt:lpstr>
      <vt:lpstr>PETR GINZ - OSVĚTIM</vt:lpstr>
      <vt:lpstr>1.ÚNORA 2003</vt:lpstr>
      <vt:lpstr>O 60 LET POZDĚJI</vt:lpstr>
      <vt:lpstr>ZDROJE</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Matouš Bičák</dc:creator>
  <cp:lastModifiedBy>Matouš Bičák</cp:lastModifiedBy>
  <cp:revision>35</cp:revision>
  <dcterms:created xsi:type="dcterms:W3CDTF">2011-04-21T20:09:04Z</dcterms:created>
  <dcterms:modified xsi:type="dcterms:W3CDTF">2011-04-25T08:06:57Z</dcterms:modified>
</cp:coreProperties>
</file>