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72" r:id="rId3"/>
    <p:sldId id="273" r:id="rId4"/>
    <p:sldId id="275" r:id="rId5"/>
    <p:sldId id="277" r:id="rId6"/>
    <p:sldId id="278" r:id="rId7"/>
    <p:sldId id="279" r:id="rId8"/>
    <p:sldId id="283" r:id="rId9"/>
    <p:sldId id="281" r:id="rId10"/>
    <p:sldId id="284" r:id="rId11"/>
    <p:sldId id="285"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9900"/>
    <a:srgbClr val="F88608"/>
    <a:srgbClr val="FED58C"/>
    <a:srgbClr val="F5FFB9"/>
    <a:srgbClr val="9D9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0" autoAdjust="0"/>
  </p:normalViewPr>
  <p:slideViewPr>
    <p:cSldViewPr>
      <p:cViewPr>
        <p:scale>
          <a:sx n="80" d="100"/>
          <a:sy n="80" d="100"/>
        </p:scale>
        <p:origin x="-108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A80EF-7529-4F48-857F-35CAB9175B8B}" type="datetimeFigureOut">
              <a:rPr lang="cs-CZ" smtClean="0"/>
              <a:t>25.4.2011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8F7E6-5142-4877-9B98-86D9C2AB618E}" type="slidenum">
              <a:rPr lang="cs-CZ" smtClean="0"/>
              <a:t>‹#›</a:t>
            </a:fld>
            <a:endParaRPr lang="cs-CZ"/>
          </a:p>
        </p:txBody>
      </p:sp>
    </p:spTree>
    <p:extLst>
      <p:ext uri="{BB962C8B-B14F-4D97-AF65-F5344CB8AC3E}">
        <p14:creationId xmlns:p14="http://schemas.microsoft.com/office/powerpoint/2010/main" val="6111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Hanuš </a:t>
            </a:r>
            <a:r>
              <a:rPr lang="cs-CZ" sz="1200" b="0" i="0" kern="1200" dirty="0" err="1" smtClean="0">
                <a:solidFill>
                  <a:schemeClr val="tx1"/>
                </a:solidFill>
                <a:effectLst/>
                <a:latin typeface="+mn-lt"/>
                <a:ea typeface="+mn-ea"/>
                <a:cs typeface="+mn-cs"/>
              </a:rPr>
              <a:t>Hachenburg</a:t>
            </a:r>
            <a:r>
              <a:rPr lang="cs-CZ" sz="1200" b="0" i="0" kern="1200" dirty="0" smtClean="0">
                <a:solidFill>
                  <a:schemeClr val="tx1"/>
                </a:solidFill>
                <a:effectLst/>
                <a:latin typeface="+mn-lt"/>
                <a:ea typeface="+mn-ea"/>
                <a:cs typeface="+mn-cs"/>
              </a:rPr>
              <a:t>: nar. 1929 v Praze, Bubenči jako jediné dítě Jiřího a Elišky. O Hanušově raném dětství téměř nic nevíme, v osmi letech se však Hanuš dostává do židovského sirotčince na Vinohradech nejspíše ze sociálních důvodů. Hanuš později sám píše, že tento pětiletý pobyt byl pro něj, „dítě poněkud rozmazlené, podivných názorů a způsobů, opovrhujících chudou žebráckou holotou“, velmi těžký. </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1</a:t>
            </a:fld>
            <a:endParaRPr lang="cs-CZ"/>
          </a:p>
        </p:txBody>
      </p:sp>
    </p:spTree>
    <p:extLst>
      <p:ext uri="{BB962C8B-B14F-4D97-AF65-F5344CB8AC3E}">
        <p14:creationId xmlns:p14="http://schemas.microsoft.com/office/powerpoint/2010/main" val="3313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 roce 2010 byl v rámci projektu </a:t>
            </a:r>
            <a:r>
              <a:rPr lang="cs-CZ" sz="1200" b="0" i="0" kern="1200" dirty="0" err="1" smtClean="0">
                <a:solidFill>
                  <a:schemeClr val="tx1"/>
                </a:solidFill>
                <a:effectLst/>
                <a:latin typeface="+mn-lt"/>
                <a:ea typeface="+mn-ea"/>
                <a:cs typeface="+mn-cs"/>
              </a:rPr>
              <a:t>Stolpersteine</a:t>
            </a:r>
            <a:r>
              <a:rPr lang="cs-CZ" sz="1200" b="0" i="0" kern="1200" dirty="0" smtClean="0">
                <a:solidFill>
                  <a:schemeClr val="tx1"/>
                </a:solidFill>
                <a:effectLst/>
                <a:latin typeface="+mn-lt"/>
                <a:ea typeface="+mn-ea"/>
                <a:cs typeface="+mn-cs"/>
              </a:rPr>
              <a:t> Hanušovi položen pamětní kámen, který leží před budovou bývalého sirotčince v ulici Belgická 67/25 v Praze na Vinohradech. Básně Hanuše </a:t>
            </a:r>
            <a:r>
              <a:rPr lang="cs-CZ" sz="1200" b="0" i="0" kern="1200" dirty="0" err="1" smtClean="0">
                <a:solidFill>
                  <a:schemeClr val="tx1"/>
                </a:solidFill>
                <a:effectLst/>
                <a:latin typeface="+mn-lt"/>
                <a:ea typeface="+mn-ea"/>
                <a:cs typeface="+mn-cs"/>
              </a:rPr>
              <a:t>Hachenburga</a:t>
            </a:r>
            <a:r>
              <a:rPr lang="cs-CZ" sz="1200" b="0" i="0" kern="1200" dirty="0" smtClean="0">
                <a:solidFill>
                  <a:schemeClr val="tx1"/>
                </a:solidFill>
                <a:effectLst/>
                <a:latin typeface="+mn-lt"/>
                <a:ea typeface="+mn-ea"/>
                <a:cs typeface="+mn-cs"/>
              </a:rPr>
              <a:t> byly v roce 2010 vydány ve sbírce Hned vedle bílá barva mráčků. V roce 2011 byla Hanušova loutková hra předvedena i u nás - v Městské knihovně v Praze - studenty Přírodní školy. Vzdálení příbuzní Hanuše </a:t>
            </a:r>
            <a:r>
              <a:rPr lang="cs-CZ" sz="1200" b="0" i="0" kern="1200" dirty="0" err="1" smtClean="0">
                <a:solidFill>
                  <a:schemeClr val="tx1"/>
                </a:solidFill>
                <a:effectLst/>
                <a:latin typeface="+mn-lt"/>
                <a:ea typeface="+mn-ea"/>
                <a:cs typeface="+mn-cs"/>
              </a:rPr>
              <a:t>Hachenburga</a:t>
            </a:r>
            <a:r>
              <a:rPr lang="cs-CZ" sz="1200" b="0" i="0" kern="1200" dirty="0" smtClean="0">
                <a:solidFill>
                  <a:schemeClr val="tx1"/>
                </a:solidFill>
                <a:effectLst/>
                <a:latin typeface="+mn-lt"/>
                <a:ea typeface="+mn-ea"/>
                <a:cs typeface="+mn-cs"/>
              </a:rPr>
              <a:t> žijí v USA, Francii i v Praze.</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10</a:t>
            </a:fld>
            <a:endParaRPr lang="cs-CZ"/>
          </a:p>
        </p:txBody>
      </p:sp>
    </p:spTree>
    <p:extLst>
      <p:ext uri="{BB962C8B-B14F-4D97-AF65-F5344CB8AC3E}">
        <p14:creationId xmlns:p14="http://schemas.microsoft.com/office/powerpoint/2010/main" val="136199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a:t>
            </a:r>
            <a:r>
              <a:rPr lang="cs-CZ" sz="1200" b="0" i="0" kern="1200" baseline="0" dirty="0" smtClean="0">
                <a:solidFill>
                  <a:schemeClr val="tx1"/>
                </a:solidFill>
                <a:effectLst/>
                <a:latin typeface="+mn-lt"/>
                <a:ea typeface="+mn-ea"/>
                <a:cs typeface="+mn-cs"/>
              </a:rPr>
              <a:t> sirotčinci se jednalo o celkem problémového kluka, který příliš nevycházel s ostatními. Na obrázku vpravo je vidět dokument, kde hned na první řádce je zapsán Hanuš </a:t>
            </a:r>
            <a:r>
              <a:rPr lang="cs-CZ" sz="1200" b="0" i="0" kern="1200" baseline="0" dirty="0" err="1" smtClean="0">
                <a:solidFill>
                  <a:schemeClr val="tx1"/>
                </a:solidFill>
                <a:effectLst/>
                <a:latin typeface="+mn-lt"/>
                <a:ea typeface="+mn-ea"/>
                <a:cs typeface="+mn-cs"/>
              </a:rPr>
              <a:t>Hachenburg</a:t>
            </a:r>
            <a:r>
              <a:rPr lang="cs-CZ" sz="1200" b="0" i="0" kern="1200" baseline="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2</a:t>
            </a:fld>
            <a:endParaRPr lang="cs-CZ"/>
          </a:p>
        </p:txBody>
      </p:sp>
    </p:spTree>
    <p:extLst>
      <p:ext uri="{BB962C8B-B14F-4D97-AF65-F5344CB8AC3E}">
        <p14:creationId xmlns:p14="http://schemas.microsoft.com/office/powerpoint/2010/main" val="283319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Hanušovu podobu dodnes přesně neznáme, při našem pátrání</a:t>
            </a:r>
            <a:r>
              <a:rPr lang="cs-CZ" baseline="0" dirty="0" smtClean="0"/>
              <a:t> jsme narazili na tuto fotografii a podle výpovědi pamětníků je Hanuš </a:t>
            </a:r>
            <a:r>
              <a:rPr lang="cs-CZ" baseline="0" dirty="0" err="1" smtClean="0"/>
              <a:t>Hachenburg</a:t>
            </a:r>
            <a:r>
              <a:rPr lang="cs-CZ" baseline="0" dirty="0" smtClean="0"/>
              <a:t> pravděpodobně nevýrazný a pohublý kluk nalevo.</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3</a:t>
            </a:fld>
            <a:endParaRPr lang="cs-CZ"/>
          </a:p>
        </p:txBody>
      </p:sp>
    </p:spTree>
    <p:extLst>
      <p:ext uri="{BB962C8B-B14F-4D97-AF65-F5344CB8AC3E}">
        <p14:creationId xmlns:p14="http://schemas.microsoft.com/office/powerpoint/2010/main" val="399812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 sirotčinci Hanuš píše své první básně, protože „jsem se musel někomu svěřit a svěřil jsem se papíru.“ Zde se také poprvé</a:t>
            </a:r>
            <a:r>
              <a:rPr lang="cs-CZ" sz="1200" b="0" i="0" kern="1200" baseline="0" dirty="0" smtClean="0">
                <a:solidFill>
                  <a:schemeClr val="tx1"/>
                </a:solidFill>
                <a:effectLst/>
                <a:latin typeface="+mn-lt"/>
                <a:ea typeface="+mn-ea"/>
                <a:cs typeface="+mn-cs"/>
              </a:rPr>
              <a:t> setkal kluky, které později opět potkal v Terezíně. Zúčastnil se také malé dětské opery Brundibár, která byla v sirotčinci inscenována. S tou se později setkal také v Terezíně. </a:t>
            </a:r>
            <a:r>
              <a:rPr lang="cs-CZ" sz="1200" b="0" i="0" kern="1200" dirty="0" smtClean="0">
                <a:solidFill>
                  <a:schemeClr val="tx1"/>
                </a:solidFill>
                <a:effectLst/>
                <a:latin typeface="+mn-lt"/>
                <a:ea typeface="+mn-ea"/>
                <a:cs typeface="+mn-cs"/>
              </a:rPr>
              <a:t>24. října 1942 byl Hanuš odtransportován do Terezína.</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4</a:t>
            </a:fld>
            <a:endParaRPr lang="cs-CZ"/>
          </a:p>
        </p:txBody>
      </p:sp>
    </p:spTree>
    <p:extLst>
      <p:ext uri="{BB962C8B-B14F-4D97-AF65-F5344CB8AC3E}">
        <p14:creationId xmlns:p14="http://schemas.microsoft.com/office/powerpoint/2010/main" val="127131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24. října 1942 byl Hanuš odtransportován do Terezína, kde byl nejprve zařazen na Domov 2 do budovy L 417. Tam si ho všiml vychovatel Waltr </a:t>
            </a:r>
            <a:r>
              <a:rPr lang="cs-CZ" sz="1200" b="0" i="0" kern="1200" dirty="0" err="1" smtClean="0">
                <a:solidFill>
                  <a:schemeClr val="tx1"/>
                </a:solidFill>
                <a:effectLst/>
                <a:latin typeface="+mn-lt"/>
                <a:ea typeface="+mn-ea"/>
                <a:cs typeface="+mn-cs"/>
              </a:rPr>
              <a:t>Eisinger</a:t>
            </a:r>
            <a:r>
              <a:rPr lang="cs-CZ" sz="1200" b="0" i="0" kern="1200" dirty="0" smtClean="0">
                <a:solidFill>
                  <a:schemeClr val="tx1"/>
                </a:solidFill>
                <a:effectLst/>
                <a:latin typeface="+mn-lt"/>
                <a:ea typeface="+mn-ea"/>
                <a:cs typeface="+mn-cs"/>
              </a:rPr>
              <a:t> a prosadil jeho přeřazení na Domov 1. Hanuš se stal poměrně pravidelným přispěvatelem časopisu </a:t>
            </a:r>
            <a:r>
              <a:rPr lang="cs-CZ" sz="1200" b="0" i="0" kern="1200" dirty="0" err="1" smtClean="0">
                <a:solidFill>
                  <a:schemeClr val="tx1"/>
                </a:solidFill>
                <a:effectLst/>
                <a:latin typeface="+mn-lt"/>
                <a:ea typeface="+mn-ea"/>
                <a:cs typeface="+mn-cs"/>
              </a:rPr>
              <a:t>Vedem</a:t>
            </a:r>
            <a:r>
              <a:rPr lang="cs-CZ" sz="1200" b="0" i="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5</a:t>
            </a:fld>
            <a:endParaRPr lang="cs-CZ"/>
          </a:p>
        </p:txBody>
      </p:sp>
    </p:spTree>
    <p:extLst>
      <p:ext uri="{BB962C8B-B14F-4D97-AF65-F5344CB8AC3E}">
        <p14:creationId xmlns:p14="http://schemas.microsoft.com/office/powerpoint/2010/main" val="159483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Své příspěvky v časopise</a:t>
            </a:r>
            <a:r>
              <a:rPr lang="cs-CZ" sz="1200" b="0" i="0" kern="1200" baseline="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signoval zkratkou Ha- nebo Akademie. </a:t>
            </a:r>
            <a:r>
              <a:rPr lang="cs-CZ" sz="1200" b="0" i="0" kern="1200" dirty="0" smtClean="0">
                <a:solidFill>
                  <a:schemeClr val="tx1"/>
                </a:solidFill>
                <a:effectLst/>
                <a:latin typeface="+mn-lt"/>
                <a:ea typeface="+mn-ea"/>
                <a:cs typeface="+mn-cs"/>
              </a:rPr>
              <a:t>Ve </a:t>
            </a:r>
            <a:r>
              <a:rPr lang="cs-CZ" sz="1200" b="0" i="0" kern="1200" dirty="0" err="1" smtClean="0">
                <a:solidFill>
                  <a:schemeClr val="tx1"/>
                </a:solidFill>
                <a:effectLst/>
                <a:latin typeface="+mn-lt"/>
                <a:ea typeface="+mn-ea"/>
                <a:cs typeface="+mn-cs"/>
              </a:rPr>
              <a:t>Vedem</a:t>
            </a:r>
            <a:r>
              <a:rPr lang="cs-CZ" sz="1200" b="0" i="0" kern="1200" dirty="0" smtClean="0">
                <a:solidFill>
                  <a:schemeClr val="tx1"/>
                </a:solidFill>
                <a:effectLst/>
                <a:latin typeface="+mn-lt"/>
                <a:ea typeface="+mn-ea"/>
                <a:cs typeface="+mn-cs"/>
              </a:rPr>
              <a:t> uveřejňoval nejen své mimořádně hluboké básně, ale i úvahy, postřehy a povídky. Velmi zajímavý je například článek, ve kterém Hanuš upozorňuje na problémy Republiky ŠKID – zesměšňování autorů píšících do </a:t>
            </a:r>
            <a:r>
              <a:rPr lang="cs-CZ" sz="1200" b="0" i="0" kern="1200" dirty="0" err="1" smtClean="0">
                <a:solidFill>
                  <a:schemeClr val="tx1"/>
                </a:solidFill>
                <a:effectLst/>
                <a:latin typeface="+mn-lt"/>
                <a:ea typeface="+mn-ea"/>
                <a:cs typeface="+mn-cs"/>
              </a:rPr>
              <a:t>Vedem</a:t>
            </a:r>
            <a:r>
              <a:rPr lang="cs-CZ" sz="1200" b="0" i="0" kern="1200" dirty="0" smtClean="0">
                <a:solidFill>
                  <a:schemeClr val="tx1"/>
                </a:solidFill>
                <a:effectLst/>
                <a:latin typeface="+mn-lt"/>
                <a:ea typeface="+mn-ea"/>
                <a:cs typeface="+mn-cs"/>
              </a:rPr>
              <a:t>.</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6</a:t>
            </a:fld>
            <a:endParaRPr lang="cs-CZ"/>
          </a:p>
        </p:txBody>
      </p:sp>
    </p:spTree>
    <p:extLst>
      <p:ext uri="{BB962C8B-B14F-4D97-AF65-F5344CB8AC3E}">
        <p14:creationId xmlns:p14="http://schemas.microsoft.com/office/powerpoint/2010/main" val="82485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Pro konkurs časopisu </a:t>
            </a:r>
            <a:r>
              <a:rPr lang="cs-CZ" sz="1200" b="0" i="0" kern="1200" dirty="0" err="1" smtClean="0">
                <a:solidFill>
                  <a:schemeClr val="tx1"/>
                </a:solidFill>
                <a:effectLst/>
                <a:latin typeface="+mn-lt"/>
                <a:ea typeface="+mn-ea"/>
                <a:cs typeface="+mn-cs"/>
              </a:rPr>
              <a:t>Vedem</a:t>
            </a:r>
            <a:r>
              <a:rPr lang="cs-CZ" sz="1200" b="0" i="0" kern="1200" dirty="0" smtClean="0">
                <a:solidFill>
                  <a:schemeClr val="tx1"/>
                </a:solidFill>
                <a:effectLst/>
                <a:latin typeface="+mn-lt"/>
                <a:ea typeface="+mn-ea"/>
                <a:cs typeface="+mn-cs"/>
              </a:rPr>
              <a:t> Hanuš vytvořil i divadelní loutkovou hru Hledáme strašidlo.  Jeden z pamětníků – kluků z Domova 1 vzpomíná, jak Hanuš sedával nad svými básněmi s Waltrem </a:t>
            </a:r>
            <a:r>
              <a:rPr lang="cs-CZ" sz="1200" b="0" i="0" kern="1200" dirty="0" err="1" smtClean="0">
                <a:solidFill>
                  <a:schemeClr val="tx1"/>
                </a:solidFill>
                <a:effectLst/>
                <a:latin typeface="+mn-lt"/>
                <a:ea typeface="+mn-ea"/>
                <a:cs typeface="+mn-cs"/>
              </a:rPr>
              <a:t>Eisingerem</a:t>
            </a:r>
            <a:r>
              <a:rPr lang="cs-CZ" sz="1200" b="0" i="0" kern="1200" dirty="0" smtClean="0">
                <a:solidFill>
                  <a:schemeClr val="tx1"/>
                </a:solidFill>
                <a:effectLst/>
                <a:latin typeface="+mn-lt"/>
                <a:ea typeface="+mn-ea"/>
                <a:cs typeface="+mn-cs"/>
              </a:rPr>
              <a:t> a společně je pilovali. Dnes jsou Hanušovy texty uveřejněné ve </a:t>
            </a:r>
            <a:r>
              <a:rPr lang="cs-CZ" sz="1200" b="0" i="0" kern="1200" dirty="0" err="1" smtClean="0">
                <a:solidFill>
                  <a:schemeClr val="tx1"/>
                </a:solidFill>
                <a:effectLst/>
                <a:latin typeface="+mn-lt"/>
                <a:ea typeface="+mn-ea"/>
                <a:cs typeface="+mn-cs"/>
              </a:rPr>
              <a:t>Vedem</a:t>
            </a:r>
            <a:r>
              <a:rPr lang="cs-CZ" sz="1200" b="0" i="0" kern="1200" dirty="0" smtClean="0">
                <a:solidFill>
                  <a:schemeClr val="tx1"/>
                </a:solidFill>
                <a:effectLst/>
                <a:latin typeface="+mn-lt"/>
                <a:ea typeface="+mn-ea"/>
                <a:cs typeface="+mn-cs"/>
              </a:rPr>
              <a:t> spolu se vzpomínkami několika pamětníků tím jediným, co nám po něm zůstalo. </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7</a:t>
            </a:fld>
            <a:endParaRPr lang="cs-CZ"/>
          </a:p>
        </p:txBody>
      </p:sp>
    </p:spTree>
    <p:extLst>
      <p:ext uri="{BB962C8B-B14F-4D97-AF65-F5344CB8AC3E}">
        <p14:creationId xmlns:p14="http://schemas.microsoft.com/office/powerpoint/2010/main" val="63158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 prosinci 1943 byl Hanuš i se svou matkou odtransportován na východ do Osvětimi. V té době ještě neexistovala železniční vlečka vedoucí až přímo do </a:t>
            </a:r>
            <a:r>
              <a:rPr lang="cs-CZ" sz="1200" b="0" i="0" kern="1200" dirty="0" err="1" smtClean="0">
                <a:solidFill>
                  <a:schemeClr val="tx1"/>
                </a:solidFill>
                <a:effectLst/>
                <a:latin typeface="+mn-lt"/>
                <a:ea typeface="+mn-ea"/>
                <a:cs typeface="+mn-cs"/>
              </a:rPr>
              <a:t>Birkenau</a:t>
            </a:r>
            <a:r>
              <a:rPr lang="cs-CZ" sz="1200" b="0" i="0" kern="1200" dirty="0" smtClean="0">
                <a:solidFill>
                  <a:schemeClr val="tx1"/>
                </a:solidFill>
                <a:effectLst/>
                <a:latin typeface="+mn-lt"/>
                <a:ea typeface="+mn-ea"/>
                <a:cs typeface="+mn-cs"/>
              </a:rPr>
              <a:t>, Hanuš jel proto z kmenového osvětimského tábora do </a:t>
            </a:r>
            <a:r>
              <a:rPr lang="cs-CZ" sz="1200" b="0" i="0" kern="1200" dirty="0" err="1" smtClean="0">
                <a:solidFill>
                  <a:schemeClr val="tx1"/>
                </a:solidFill>
                <a:effectLst/>
                <a:latin typeface="+mn-lt"/>
                <a:ea typeface="+mn-ea"/>
                <a:cs typeface="+mn-cs"/>
              </a:rPr>
              <a:t>Birkenau</a:t>
            </a:r>
            <a:r>
              <a:rPr lang="cs-CZ" sz="1200" b="0" i="0" kern="1200" dirty="0" smtClean="0">
                <a:solidFill>
                  <a:schemeClr val="tx1"/>
                </a:solidFill>
                <a:effectLst/>
                <a:latin typeface="+mn-lt"/>
                <a:ea typeface="+mn-ea"/>
                <a:cs typeface="+mn-cs"/>
              </a:rPr>
              <a:t> na nákladním autě. Měl však štěstí, pokud se v takovémto případě dá o štěstí vůbec mluvit, protože terezínští židé z tohoto transportu byli umístěni do takzvaného Rodinného tábora.</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8</a:t>
            </a:fld>
            <a:endParaRPr lang="cs-CZ"/>
          </a:p>
        </p:txBody>
      </p:sp>
    </p:spTree>
    <p:extLst>
      <p:ext uri="{BB962C8B-B14F-4D97-AF65-F5344CB8AC3E}">
        <p14:creationId xmlns:p14="http://schemas.microsoft.com/office/powerpoint/2010/main" val="135592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Rodinný tábor byl tvořen pouze lidmi ze zářijového a prosincového (Hanušova) terezínského transportu. Tyto transporty neprošly úvodní selekcí a  na rozdíl od ostatních táborů, zde žili rodiny pohromadě (muži a ženy s dětmi spali na oddělených barácích, mohli se však v rámci tábora setkávat). Lidé z Rodinného tábora si mohli ponechat i část zavazadel a měli také další výhody. Vychovatel Alfred „</a:t>
            </a:r>
            <a:r>
              <a:rPr lang="cs-CZ" sz="1200" b="0" i="0" kern="1200" dirty="0" err="1" smtClean="0">
                <a:solidFill>
                  <a:schemeClr val="tx1"/>
                </a:solidFill>
                <a:effectLst/>
                <a:latin typeface="+mn-lt"/>
                <a:ea typeface="+mn-ea"/>
                <a:cs typeface="+mn-cs"/>
              </a:rPr>
              <a:t>Freddy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Hirch</a:t>
            </a:r>
            <a:r>
              <a:rPr lang="cs-CZ" sz="1200" b="0" i="0" kern="1200" dirty="0" smtClean="0">
                <a:solidFill>
                  <a:schemeClr val="tx1"/>
                </a:solidFill>
                <a:effectLst/>
                <a:latin typeface="+mn-lt"/>
                <a:ea typeface="+mn-ea"/>
                <a:cs typeface="+mn-cs"/>
              </a:rPr>
              <a:t> v táboře dokonce vymohl zřízení „Dětského bloku“. Byl to barák, ve kterém se udržovalo poměrně teplo a kde mohly děti (do čtrnácti let) trávit celý den. Nebyly zde pryčny jako na ostatních barácích, ale židle stojící po obvodu. Děti zde dokonce recitovaly básně nebo hráli divadlo. Stěny bloku byly prý pomalované výjevy z pohádek. Nevíme jistě, zda se Hanuš do dětského bloku dostal, bylo mu tehdy už přes čtrnáct let. Do dětského bloku se však někdy dostaly i starší děti, zvlášť když zde bylo po březnovém vyvraždění zářijového transportu méně těch malých. V </a:t>
            </a:r>
            <a:r>
              <a:rPr lang="cs-CZ" sz="1200" b="0" i="0" kern="1200" dirty="0" err="1" smtClean="0">
                <a:solidFill>
                  <a:schemeClr val="tx1"/>
                </a:solidFill>
                <a:effectLst/>
                <a:latin typeface="+mn-lt"/>
                <a:ea typeface="+mn-ea"/>
                <a:cs typeface="+mn-cs"/>
              </a:rPr>
              <a:t>Birkenau</a:t>
            </a:r>
            <a:r>
              <a:rPr lang="cs-CZ" sz="1200" b="0" i="0" kern="1200" dirty="0" smtClean="0">
                <a:solidFill>
                  <a:schemeClr val="tx1"/>
                </a:solidFill>
                <a:effectLst/>
                <a:latin typeface="+mn-lt"/>
                <a:ea typeface="+mn-ea"/>
                <a:cs typeface="+mn-cs"/>
              </a:rPr>
              <a:t> Hanuš složil báseň Gong, která zde podle vyprávění měla takovou popularitu, že se ji vězni učili nazpaměť. Tato báseň se však nedochovala.</a:t>
            </a:r>
            <a:r>
              <a:rPr lang="cs-CZ" dirty="0" smtClean="0"/>
              <a:t> </a:t>
            </a:r>
            <a:r>
              <a:rPr lang="cs-CZ" sz="1200" b="0" i="0" kern="1200" dirty="0" smtClean="0">
                <a:solidFill>
                  <a:schemeClr val="tx1"/>
                </a:solidFill>
                <a:effectLst/>
                <a:latin typeface="+mn-lt"/>
                <a:ea typeface="+mn-ea"/>
                <a:cs typeface="+mn-cs"/>
              </a:rPr>
              <a:t>V červenci 1944 uplynula prosincovému transportu šestiměsíční lhůta. Na rozdíl od transportu zářijového zde proběhla selekce a část mužů a žen z tábora byla vybrána pro práci. Vypráví se, a mnoho pamětníků to pokládá za nemožné a proto za legendu, že když jednou procházel mezi dětmi doktor </a:t>
            </a:r>
            <a:r>
              <a:rPr lang="cs-CZ" sz="1200" b="0" i="0" kern="1200" dirty="0" err="1" smtClean="0">
                <a:solidFill>
                  <a:schemeClr val="tx1"/>
                </a:solidFill>
                <a:effectLst/>
                <a:latin typeface="+mn-lt"/>
                <a:ea typeface="+mn-ea"/>
                <a:cs typeface="+mn-cs"/>
              </a:rPr>
              <a:t>Mengele</a:t>
            </a:r>
            <a:r>
              <a:rPr lang="cs-CZ" sz="1200" b="0" i="0" kern="1200" dirty="0" smtClean="0">
                <a:solidFill>
                  <a:schemeClr val="tx1"/>
                </a:solidFill>
                <a:effectLst/>
                <a:latin typeface="+mn-lt"/>
                <a:ea typeface="+mn-ea"/>
                <a:cs typeface="+mn-cs"/>
              </a:rPr>
              <a:t>, vystoupil před něj jeden ze starších chlapců a odvážil se ho požádat o milost. Údajně tento chlapec oslovil doktora </a:t>
            </a:r>
            <a:r>
              <a:rPr lang="cs-CZ" sz="1200" b="0" i="0" kern="1200" dirty="0" err="1" smtClean="0">
                <a:solidFill>
                  <a:schemeClr val="tx1"/>
                </a:solidFill>
                <a:effectLst/>
                <a:latin typeface="+mn-lt"/>
                <a:ea typeface="+mn-ea"/>
                <a:cs typeface="+mn-cs"/>
              </a:rPr>
              <a:t>Mengeleho</a:t>
            </a:r>
            <a:r>
              <a:rPr lang="cs-CZ" sz="1200" b="0" i="0" kern="1200" dirty="0" smtClean="0">
                <a:solidFill>
                  <a:schemeClr val="tx1"/>
                </a:solidFill>
                <a:effectLst/>
                <a:latin typeface="+mn-lt"/>
                <a:ea typeface="+mn-ea"/>
                <a:cs typeface="+mn-cs"/>
              </a:rPr>
              <a:t> a prohlásil, že  táboře je „mnoho chlapců, kterým ještě nebylo šestnáct, ale kteří jsou silní a jsou ochotní pracovat pro Říši. Dejte jim šanci.“ A doktor </a:t>
            </a:r>
            <a:r>
              <a:rPr lang="cs-CZ" sz="1200" b="0" i="0" kern="1200" dirty="0" err="1" smtClean="0">
                <a:solidFill>
                  <a:schemeClr val="tx1"/>
                </a:solidFill>
                <a:effectLst/>
                <a:latin typeface="+mn-lt"/>
                <a:ea typeface="+mn-ea"/>
                <a:cs typeface="+mn-cs"/>
              </a:rPr>
              <a:t>Mengele</a:t>
            </a:r>
            <a:r>
              <a:rPr lang="cs-CZ" sz="1200" b="0" i="0" kern="1200" dirty="0" smtClean="0">
                <a:solidFill>
                  <a:schemeClr val="tx1"/>
                </a:solidFill>
                <a:effectLst/>
                <a:latin typeface="+mn-lt"/>
                <a:ea typeface="+mn-ea"/>
                <a:cs typeface="+mn-cs"/>
              </a:rPr>
              <a:t> prý souhlasil a provedl selekci i mezi staršími chlapci. Někteří z nich žijí dodnes. Není jasné, proč Hanuš touto selekcí neprošel. Snad kvůli své fyzické křehkosti, slabosti. Hanuš </a:t>
            </a:r>
            <a:r>
              <a:rPr lang="cs-CZ" sz="1200" b="0" i="0" kern="1200" dirty="0" err="1" smtClean="0">
                <a:solidFill>
                  <a:schemeClr val="tx1"/>
                </a:solidFill>
                <a:effectLst/>
                <a:latin typeface="+mn-lt"/>
                <a:ea typeface="+mn-ea"/>
                <a:cs typeface="+mn-cs"/>
              </a:rPr>
              <a:t>Hachenburg</a:t>
            </a:r>
            <a:r>
              <a:rPr lang="cs-CZ" sz="1200" b="0" i="0" kern="1200" dirty="0" smtClean="0">
                <a:solidFill>
                  <a:schemeClr val="tx1"/>
                </a:solidFill>
                <a:effectLst/>
                <a:latin typeface="+mn-lt"/>
                <a:ea typeface="+mn-ea"/>
                <a:cs typeface="+mn-cs"/>
              </a:rPr>
              <a:t> byl zavražděn pravděpodobně 10. července 1944 v plynových komorách Osvětimi-</a:t>
            </a:r>
            <a:r>
              <a:rPr lang="cs-CZ" sz="1200" b="0" i="0" kern="1200" dirty="0" err="1" smtClean="0">
                <a:solidFill>
                  <a:schemeClr val="tx1"/>
                </a:solidFill>
                <a:effectLst/>
                <a:latin typeface="+mn-lt"/>
                <a:ea typeface="+mn-ea"/>
                <a:cs typeface="+mn-cs"/>
              </a:rPr>
              <a:t>Birkenau</a:t>
            </a:r>
            <a:r>
              <a:rPr lang="cs-CZ" sz="1200" b="0" i="0" kern="1200" dirty="0" smtClean="0">
                <a:solidFill>
                  <a:schemeClr val="tx1"/>
                </a:solidFill>
                <a:effectLst/>
                <a:latin typeface="+mn-lt"/>
                <a:ea typeface="+mn-ea"/>
                <a:cs typeface="+mn-cs"/>
              </a:rPr>
              <a:t>. </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CBD8F7E6-5142-4877-9B98-86D9C2AB618E}" type="slidenum">
              <a:rPr lang="cs-CZ" smtClean="0"/>
              <a:t>9</a:t>
            </a:fld>
            <a:endParaRPr lang="cs-CZ"/>
          </a:p>
        </p:txBody>
      </p:sp>
    </p:spTree>
    <p:extLst>
      <p:ext uri="{BB962C8B-B14F-4D97-AF65-F5344CB8AC3E}">
        <p14:creationId xmlns:p14="http://schemas.microsoft.com/office/powerpoint/2010/main" val="2190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153042234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7884584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24876525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30475161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196936126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180395666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FD68AAF-8D94-4733-A836-4CB87F7F92AF}" type="datetimeFigureOut">
              <a:rPr lang="cs-CZ" smtClean="0"/>
              <a:t>25.4.2011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01804867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FD68AAF-8D94-4733-A836-4CB87F7F92AF}" type="datetimeFigureOut">
              <a:rPr lang="cs-CZ" smtClean="0"/>
              <a:t>25.4.2011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30254002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FD68AAF-8D94-4733-A836-4CB87F7F92AF}" type="datetimeFigureOut">
              <a:rPr lang="cs-CZ" smtClean="0"/>
              <a:t>25.4.2011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03112329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84672955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00061028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19D9-185D-48BD-9B48-F0A1D2F4A815}" type="slidenum">
              <a:rPr lang="cs-CZ" smtClean="0"/>
              <a:t>‹#›</a:t>
            </a:fld>
            <a:endParaRPr lang="cs-CZ"/>
          </a:p>
        </p:txBody>
      </p:sp>
    </p:spTree>
    <p:extLst>
      <p:ext uri="{BB962C8B-B14F-4D97-AF65-F5344CB8AC3E}">
        <p14:creationId xmlns:p14="http://schemas.microsoft.com/office/powerpoint/2010/main" val="20286991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7.jpe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9.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1.jpe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466057"/>
            <a:ext cx="7772400" cy="1470025"/>
          </a:xfrm>
        </p:spPr>
        <p:txBody>
          <a:bodyPr>
            <a:normAutofit/>
          </a:bodyPr>
          <a:lstStyle/>
          <a:p>
            <a:r>
              <a:rPr lang="cs-CZ" sz="5400" dirty="0" smtClean="0">
                <a:effectLst>
                  <a:outerShdw blurRad="50800" dist="38100" dir="2700000" algn="tl" rotWithShape="0">
                    <a:prstClr val="black">
                      <a:alpha val="40000"/>
                    </a:prstClr>
                  </a:outerShdw>
                </a:effectLst>
                <a:latin typeface="+mn-lt"/>
              </a:rPr>
              <a:t>HANUŠ HACHENBURG</a:t>
            </a:r>
            <a:endParaRPr lang="cs-CZ" sz="5400" dirty="0">
              <a:effectLst>
                <a:outerShdw blurRad="50800" dist="38100" dir="2700000" algn="tl" rotWithShape="0">
                  <a:prstClr val="black">
                    <a:alpha val="40000"/>
                  </a:prstClr>
                </a:outerShdw>
              </a:effectLst>
              <a:latin typeface="+mn-lt"/>
            </a:endParaRPr>
          </a:p>
        </p:txBody>
      </p:sp>
      <p:sp>
        <p:nvSpPr>
          <p:cNvPr id="3" name="Podnadpis 2"/>
          <p:cNvSpPr>
            <a:spLocks noGrp="1"/>
          </p:cNvSpPr>
          <p:nvPr>
            <p:ph type="subTitle" idx="1"/>
          </p:nvPr>
        </p:nvSpPr>
        <p:spPr>
          <a:xfrm>
            <a:off x="1369368" y="3692624"/>
            <a:ext cx="6400800" cy="1752600"/>
          </a:xfrm>
        </p:spPr>
        <p:txBody>
          <a:bodyPr/>
          <a:lstStyle/>
          <a:p>
            <a:r>
              <a:rPr lang="cs-CZ" i="1" dirty="0" smtClean="0">
                <a:effectLst>
                  <a:outerShdw blurRad="50800" dist="38100" dir="2700000" algn="tl" rotWithShape="0">
                    <a:prstClr val="black">
                      <a:alpha val="40000"/>
                    </a:prstClr>
                  </a:outerShdw>
                </a:effectLst>
              </a:rPr>
              <a:t>1929 - 1944</a:t>
            </a:r>
            <a:endParaRPr lang="cs-CZ" i="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527986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2010 – BÁSNICKÁ SBÍRKA</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9" name="Obdélník 8"/>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7812360" y="625450"/>
            <a:ext cx="1331640"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1870" y="1590048"/>
            <a:ext cx="7309118" cy="471927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832147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obsah 2"/>
          <p:cNvSpPr>
            <a:spLocks noGrp="1"/>
          </p:cNvSpPr>
          <p:nvPr>
            <p:ph idx="1"/>
          </p:nvPr>
        </p:nvSpPr>
        <p:spPr>
          <a:xfrm>
            <a:off x="841870" y="1639341"/>
            <a:ext cx="7927282" cy="4525963"/>
          </a:xfrm>
        </p:spPr>
        <p:txBody>
          <a:bodyPr>
            <a:normAutofit/>
          </a:bodyPr>
          <a:lstStyle/>
          <a:p>
            <a:pPr marL="0" indent="0">
              <a:buNone/>
            </a:pPr>
            <a:r>
              <a:rPr lang="cs-CZ" sz="1600" i="1" dirty="0" err="1">
                <a:effectLst>
                  <a:outerShdw blurRad="50800" dist="38100" dir="2700000" algn="tl" rotWithShape="0">
                    <a:prstClr val="black">
                      <a:alpha val="40000"/>
                    </a:prstClr>
                  </a:outerShdw>
                </a:effectLst>
              </a:rPr>
              <a:t>Scany</a:t>
            </a:r>
            <a:r>
              <a:rPr lang="cs-CZ" sz="1600" i="1" dirty="0">
                <a:effectLst>
                  <a:outerShdw blurRad="50800" dist="38100" dir="2700000" algn="tl" rotWithShape="0">
                    <a:prstClr val="black">
                      <a:alpha val="40000"/>
                    </a:prstClr>
                  </a:outerShdw>
                </a:effectLst>
              </a:rPr>
              <a:t> časopisu byly uveřejněny se svolením Památníku Terezín.</a:t>
            </a:r>
            <a:br>
              <a:rPr lang="cs-CZ" sz="1600" i="1" dirty="0">
                <a:effectLst>
                  <a:outerShdw blurRad="50800" dist="38100" dir="2700000" algn="tl" rotWithShape="0">
                    <a:prstClr val="black">
                      <a:alpha val="40000"/>
                    </a:prstClr>
                  </a:outerShdw>
                </a:effectLst>
              </a:rPr>
            </a:br>
            <a:r>
              <a:rPr lang="cs-CZ" sz="1600" i="1" dirty="0">
                <a:effectLst>
                  <a:outerShdw blurRad="50800" dist="38100" dir="2700000" algn="tl" rotWithShape="0">
                    <a:prstClr val="black">
                      <a:alpha val="40000"/>
                    </a:prstClr>
                  </a:outerShdw>
                </a:effectLst>
              </a:rPr>
              <a:t>Originál časopisu </a:t>
            </a:r>
            <a:r>
              <a:rPr lang="cs-CZ" sz="1600" i="1" dirty="0" err="1">
                <a:effectLst>
                  <a:outerShdw blurRad="50800" dist="38100" dir="2700000" algn="tl" rotWithShape="0">
                    <a:prstClr val="black">
                      <a:alpha val="40000"/>
                    </a:prstClr>
                  </a:outerShdw>
                </a:effectLst>
              </a:rPr>
              <a:t>Vedem</a:t>
            </a:r>
            <a:r>
              <a:rPr lang="cs-CZ" sz="1600" i="1" dirty="0">
                <a:effectLst>
                  <a:outerShdw blurRad="50800" dist="38100" dir="2700000" algn="tl" rotWithShape="0">
                    <a:prstClr val="black">
                      <a:alpha val="40000"/>
                    </a:prstClr>
                  </a:outerShdw>
                </a:effectLst>
              </a:rPr>
              <a:t> je uložen ve sbírkách Památníku Terezín pod </a:t>
            </a:r>
            <a:r>
              <a:rPr lang="cs-CZ" sz="1600" i="1" dirty="0" err="1">
                <a:effectLst>
                  <a:outerShdw blurRad="50800" dist="38100" dir="2700000" algn="tl" rotWithShape="0">
                    <a:prstClr val="black">
                      <a:alpha val="40000"/>
                    </a:prstClr>
                  </a:outerShdw>
                </a:effectLst>
              </a:rPr>
              <a:t>inv.č</a:t>
            </a:r>
            <a:r>
              <a:rPr lang="cs-CZ" sz="1600" i="1" dirty="0">
                <a:effectLst>
                  <a:outerShdw blurRad="50800" dist="38100" dir="2700000" algn="tl" rotWithShape="0">
                    <a:prstClr val="black">
                      <a:alpha val="40000"/>
                    </a:prstClr>
                  </a:outerShdw>
                </a:effectLst>
              </a:rPr>
              <a:t>. A 1317. </a:t>
            </a:r>
            <a:endParaRPr lang="cs-CZ" sz="1600" i="1" dirty="0" smtClean="0">
              <a:effectLst>
                <a:outerShdw blurRad="50800" dist="38100" dir="2700000" algn="tl" rotWithShape="0">
                  <a:prstClr val="black">
                    <a:alpha val="40000"/>
                  </a:prstClr>
                </a:outerShdw>
              </a:effectLst>
            </a:endParaRPr>
          </a:p>
        </p:txBody>
      </p:sp>
      <p:sp>
        <p:nvSpPr>
          <p:cNvPr id="11" name="Nadpis 1"/>
          <p:cNvSpPr>
            <a:spLocks noGrp="1"/>
          </p:cNvSpPr>
          <p:nvPr>
            <p:ph type="title"/>
          </p:nvPr>
        </p:nvSpPr>
        <p:spPr>
          <a:xfrm>
            <a:off x="878904" y="548680"/>
            <a:ext cx="8229600" cy="576064"/>
          </a:xfrm>
        </p:spPr>
        <p:txBody>
          <a:bodyPr>
            <a:noAutofit/>
          </a:body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ZDROJE</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7" name="Nadpis 1"/>
          <p:cNvSpPr txBox="1">
            <a:spLocks/>
          </p:cNvSpPr>
          <p:nvPr/>
        </p:nvSpPr>
        <p:spPr>
          <a:xfrm>
            <a:off x="878904" y="5373216"/>
            <a:ext cx="82296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Více na</a:t>
            </a:r>
          </a:p>
          <a:p>
            <a:pPr algn="l"/>
            <a:r>
              <a:rPr lang="cs-CZ" sz="32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www.vedem-terezin.cz</a:t>
            </a:r>
            <a:endParaRPr lang="cs-CZ" sz="32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pic>
        <p:nvPicPr>
          <p:cNvPr id="3075" name="Picture 3" descr="D:\Matouš\VEDEM 2010\Fotky ad_k doplnění stránek\hvezda (1) – kopie.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93704" y="2996952"/>
            <a:ext cx="4150296" cy="3861048"/>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275856" y="625450"/>
            <a:ext cx="5868144"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7797941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élník 12"/>
          <p:cNvSpPr/>
          <p:nvPr/>
        </p:nvSpPr>
        <p:spPr>
          <a:xfrm>
            <a:off x="0" y="0"/>
            <a:ext cx="9144000" cy="6858000"/>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 name="Zástupný symbol pro obsah 6"/>
          <p:cNvSpPr>
            <a:spLocks noGrp="1"/>
          </p:cNvSpPr>
          <p:nvPr>
            <p:ph idx="1"/>
          </p:nvPr>
        </p:nvSpPr>
        <p:spPr>
          <a:xfrm>
            <a:off x="611560" y="1423317"/>
            <a:ext cx="8229600" cy="4525963"/>
          </a:xfrm>
        </p:spPr>
        <p:txBody>
          <a:bodyPr>
            <a:normAutofit/>
          </a:bodyPr>
          <a:lstStyle/>
          <a:p>
            <a:r>
              <a:rPr lang="cs-CZ" sz="2800" dirty="0" smtClean="0">
                <a:effectLst>
                  <a:outerShdw blurRad="50800" dist="38100" dir="2700000" algn="tl" rotWithShape="0">
                    <a:prstClr val="black">
                      <a:alpha val="40000"/>
                    </a:prstClr>
                  </a:outerShdw>
                </a:effectLst>
              </a:rPr>
              <a:t>Otec zmizel</a:t>
            </a:r>
          </a:p>
          <a:p>
            <a:r>
              <a:rPr lang="cs-CZ" sz="2800" dirty="0" smtClean="0">
                <a:effectLst>
                  <a:outerShdw blurRad="50800" dist="38100" dir="2700000" algn="tl" rotWithShape="0">
                    <a:prstClr val="black">
                      <a:alpha val="40000"/>
                    </a:prstClr>
                  </a:outerShdw>
                </a:effectLst>
              </a:rPr>
              <a:t>Sirotčinec na Vinohradech</a:t>
            </a:r>
          </a:p>
          <a:p>
            <a:r>
              <a:rPr lang="cs-CZ" sz="2800" dirty="0" smtClean="0">
                <a:effectLst>
                  <a:outerShdw blurRad="50800" dist="38100" dir="2700000" algn="tl" rotWithShape="0">
                    <a:prstClr val="black">
                      <a:alpha val="40000"/>
                    </a:prstClr>
                  </a:outerShdw>
                </a:effectLst>
              </a:rPr>
              <a:t>Zamlklý, uzavřený</a:t>
            </a:r>
          </a:p>
          <a:p>
            <a:r>
              <a:rPr lang="cs-CZ" sz="2800" dirty="0" smtClean="0">
                <a:effectLst>
                  <a:outerShdw blurRad="50800" dist="38100" dir="2700000" algn="tl" rotWithShape="0">
                    <a:prstClr val="black">
                      <a:alpha val="40000"/>
                    </a:prstClr>
                  </a:outerShdw>
                </a:effectLst>
              </a:rPr>
              <a:t>Problémy</a:t>
            </a:r>
          </a:p>
          <a:p>
            <a:r>
              <a:rPr lang="cs-CZ" sz="2800" dirty="0" smtClean="0">
                <a:effectLst>
                  <a:outerShdw blurRad="50800" dist="38100" dir="2700000" algn="tl" rotWithShape="0">
                    <a:prstClr val="black">
                      <a:alpha val="40000"/>
                    </a:prstClr>
                  </a:outerShdw>
                </a:effectLst>
              </a:rPr>
              <a:t>Básně</a:t>
            </a:r>
          </a:p>
          <a:p>
            <a:r>
              <a:rPr lang="cs-CZ" sz="2800" dirty="0" smtClean="0">
                <a:effectLst>
                  <a:outerShdw blurRad="50800" dist="38100" dir="2700000" algn="tl" rotWithShape="0">
                    <a:prstClr val="black">
                      <a:alpha val="40000"/>
                    </a:prstClr>
                  </a:outerShdw>
                </a:effectLst>
              </a:rPr>
              <a:t>Neznáme fotografii</a:t>
            </a:r>
            <a:endParaRPr lang="cs-CZ" sz="2800" dirty="0">
              <a:effectLst>
                <a:outerShdw blurRad="50800" dist="38100" dir="2700000" algn="tl" rotWithShape="0">
                  <a:prstClr val="black">
                    <a:alpha val="40000"/>
                  </a:prstClr>
                </a:outerShdw>
              </a:effectLst>
            </a:endParaRPr>
          </a:p>
        </p:txBody>
      </p:sp>
      <p:sp>
        <p:nvSpPr>
          <p:cNvPr id="5"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HANUŠ HACHENBURG</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6" name="Obdélník 5"/>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7092280" y="625450"/>
            <a:ext cx="2051720"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descr="D:\knihy\Transport za věčnost\Hanuš.JPG"/>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172678" y="1700808"/>
            <a:ext cx="3672408" cy="468052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3" name="Přímá spojnice 2"/>
          <p:cNvCxnSpPr/>
          <p:nvPr/>
        </p:nvCxnSpPr>
        <p:spPr>
          <a:xfrm>
            <a:off x="4427984" y="980728"/>
            <a:ext cx="1152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78694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25000" decel="28000" fill="hold" nodeType="clickEffect">
                                  <p:stCondLst>
                                    <p:cond delay="0"/>
                                  </p:stCondLst>
                                  <p:childTnLst>
                                    <p:animScale>
                                      <p:cBhvr>
                                        <p:cTn id="6" dur="3500" fill="hold"/>
                                        <p:tgtEl>
                                          <p:spTgt spid="9"/>
                                        </p:tgtEl>
                                      </p:cBhvr>
                                      <p:by x="175000" y="175000"/>
                                    </p:animScale>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3500"/>
                                        <p:tgtEl>
                                          <p:spTgt spid="13"/>
                                        </p:tgtEl>
                                      </p:cBhvr>
                                    </p:animEffect>
                                  </p:childTnLst>
                                </p:cTn>
                              </p:par>
                              <p:par>
                                <p:cTn id="10" presetID="10" presetClass="exit" presetSubtype="0" fill="hold" grpId="0" nodeType="withEffect">
                                  <p:stCondLst>
                                    <p:cond delay="0"/>
                                  </p:stCondLst>
                                  <p:childTnLst>
                                    <p:animEffect transition="out" filter="fade">
                                      <p:cBhvr>
                                        <p:cTn id="11" dur="500"/>
                                        <p:tgtEl>
                                          <p:spTgt spid="7">
                                            <p:txEl>
                                              <p:pRg st="0" end="0"/>
                                            </p:txEl>
                                          </p:spTgt>
                                        </p:tgtEl>
                                      </p:cBhvr>
                                    </p:animEffect>
                                    <p:set>
                                      <p:cBhvr>
                                        <p:cTn id="12" dur="1" fill="hold">
                                          <p:stCondLst>
                                            <p:cond delay="499"/>
                                          </p:stCondLst>
                                        </p:cTn>
                                        <p:tgtEl>
                                          <p:spTgt spid="7">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xEl>
                                              <p:pRg st="1" end="1"/>
                                            </p:txEl>
                                          </p:spTgt>
                                        </p:tgtEl>
                                      </p:cBhvr>
                                    </p:animEffect>
                                    <p:set>
                                      <p:cBhvr>
                                        <p:cTn id="15" dur="1" fill="hold">
                                          <p:stCondLst>
                                            <p:cond delay="499"/>
                                          </p:stCondLst>
                                        </p:cTn>
                                        <p:tgtEl>
                                          <p:spTgt spid="7">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7">
                                            <p:txEl>
                                              <p:pRg st="3" end="3"/>
                                            </p:txEl>
                                          </p:spTgt>
                                        </p:tgtEl>
                                      </p:cBhvr>
                                    </p:animEffect>
                                    <p:set>
                                      <p:cBhvr>
                                        <p:cTn id="21" dur="1" fill="hold">
                                          <p:stCondLst>
                                            <p:cond delay="499"/>
                                          </p:stCondLst>
                                        </p:cTn>
                                        <p:tgtEl>
                                          <p:spTgt spid="7">
                                            <p:txEl>
                                              <p:pRg st="3" end="3"/>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7">
                                            <p:txEl>
                                              <p:pRg st="4" end="4"/>
                                            </p:txEl>
                                          </p:spTgt>
                                        </p:tgtEl>
                                      </p:cBhvr>
                                    </p:animEffect>
                                    <p:set>
                                      <p:cBhvr>
                                        <p:cTn id="24" dur="1" fill="hold">
                                          <p:stCondLst>
                                            <p:cond delay="499"/>
                                          </p:stCondLst>
                                        </p:cTn>
                                        <p:tgtEl>
                                          <p:spTgt spid="7">
                                            <p:txEl>
                                              <p:pRg st="4" end="4"/>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7">
                                            <p:txEl>
                                              <p:pRg st="5" end="5"/>
                                            </p:txEl>
                                          </p:spTgt>
                                        </p:tgtEl>
                                      </p:cBhvr>
                                    </p:animEffect>
                                    <p:set>
                                      <p:cBhvr>
                                        <p:cTn id="27" dur="1" fill="hold">
                                          <p:stCondLst>
                                            <p:cond delay="499"/>
                                          </p:stCondLst>
                                        </p:cTn>
                                        <p:tgtEl>
                                          <p:spTgt spid="7">
                                            <p:txEl>
                                              <p:pRg st="5" end="5"/>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250"/>
                                        <p:tgtEl>
                                          <p:spTgt spid="3"/>
                                        </p:tgtEl>
                                      </p:cBhvr>
                                    </p:animEffect>
                                  </p:childTnLst>
                                </p:cTn>
                              </p:par>
                            </p:childTnLst>
                          </p:cTn>
                        </p:par>
                        <p:par>
                          <p:cTn id="41" fill="hold">
                            <p:stCondLst>
                              <p:cond delay="4750"/>
                            </p:stCondLst>
                            <p:childTnLst>
                              <p:par>
                                <p:cTn id="42" presetID="26" presetClass="emph" presetSubtype="0" fill="hold" nodeType="afterEffect">
                                  <p:stCondLst>
                                    <p:cond delay="500"/>
                                  </p:stCondLst>
                                  <p:childTnLst>
                                    <p:animEffect transition="out" filter="fade">
                                      <p:cBhvr>
                                        <p:cTn id="43" dur="500" tmFilter="0, 0; .2, .5; .8, .5; 1, 0"/>
                                        <p:tgtEl>
                                          <p:spTgt spid="3"/>
                                        </p:tgtEl>
                                      </p:cBhvr>
                                    </p:animEffect>
                                    <p:animScale>
                                      <p:cBhvr>
                                        <p:cTn id="44"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build="p"/>
      <p:bldP spid="5" grpId="0"/>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knihy\Transport za věčnost\Hanuš_sbírka\patrani_hanus.jpg"/>
          <p:cNvPicPr>
            <a:picLocks noGrp="1" noChangeAspect="1" noChangeArrowheads="1"/>
          </p:cNvPicPr>
          <p:nvPr>
            <p:ph idx="1"/>
          </p:nvPr>
        </p:nvPicPr>
        <p:blipFill rotWithShape="1">
          <a:blip r:embed="rId3" cstate="screen">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841870" y="1569430"/>
            <a:ext cx="7402538" cy="4883906"/>
          </a:xfrm>
          <a:prstGeom prst="rect">
            <a:avLst/>
          </a:prstGeom>
          <a:noFill/>
          <a:effectLst>
            <a:outerShdw blurRad="50800" dist="38100" dir="2700000" algn="tl" rotWithShape="0">
              <a:prstClr val="black">
                <a:alpha val="40000"/>
              </a:prstClr>
            </a:outerShdw>
          </a:effectLst>
        </p:spPr>
      </p:pic>
      <p:sp>
        <p:nvSpPr>
          <p:cNvPr id="5"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HANUŠ HACHENBURG</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6" name="Obdélník 5"/>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7092280" y="625450"/>
            <a:ext cx="2051720"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0768570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90872" y="1412776"/>
            <a:ext cx="8229600" cy="4525963"/>
          </a:xfrm>
        </p:spPr>
        <p:txBody>
          <a:bodyPr>
            <a:normAutofit/>
          </a:bodyPr>
          <a:lstStyle/>
          <a:p>
            <a:r>
              <a:rPr lang="cs-CZ" sz="2800" dirty="0" smtClean="0">
                <a:effectLst>
                  <a:outerShdw blurRad="50800" dist="38100" dir="2700000" algn="tl" rotWithShape="0">
                    <a:prstClr val="black">
                      <a:alpha val="40000"/>
                    </a:prstClr>
                  </a:outerShdw>
                </a:effectLst>
              </a:rPr>
              <a:t>Sirotčinec - </a:t>
            </a:r>
            <a:r>
              <a:rPr lang="cs-CZ" sz="2800" dirty="0">
                <a:effectLst>
                  <a:outerShdw blurRad="50800" dist="38100" dir="2700000" algn="tl" rotWithShape="0">
                    <a:prstClr val="black">
                      <a:alpha val="40000"/>
                    </a:prstClr>
                  </a:outerShdw>
                </a:effectLst>
              </a:rPr>
              <a:t>Z</a:t>
            </a:r>
            <a:r>
              <a:rPr lang="cs-CZ" sz="2800" dirty="0" smtClean="0">
                <a:effectLst>
                  <a:outerShdw blurRad="50800" dist="38100" dir="2700000" algn="tl" rotWithShape="0">
                    <a:prstClr val="black">
                      <a:alpha val="40000"/>
                    </a:prstClr>
                  </a:outerShdw>
                </a:effectLst>
              </a:rPr>
              <a:t>deněk </a:t>
            </a:r>
            <a:r>
              <a:rPr lang="cs-CZ" sz="2800" dirty="0">
                <a:effectLst>
                  <a:outerShdw blurRad="50800" dist="38100" dir="2700000" algn="tl" rotWithShape="0">
                    <a:prstClr val="black">
                      <a:alpha val="40000"/>
                    </a:prstClr>
                  </a:outerShdw>
                </a:effectLst>
              </a:rPr>
              <a:t>O</a:t>
            </a:r>
            <a:r>
              <a:rPr lang="cs-CZ" sz="2800" dirty="0" smtClean="0">
                <a:effectLst>
                  <a:outerShdw blurRad="50800" dist="38100" dir="2700000" algn="tl" rotWithShape="0">
                    <a:prstClr val="black">
                      <a:alpha val="40000"/>
                    </a:prstClr>
                  </a:outerShdw>
                </a:effectLst>
              </a:rPr>
              <a:t>rnest, </a:t>
            </a:r>
            <a:r>
              <a:rPr lang="cs-CZ" sz="2800" dirty="0">
                <a:effectLst>
                  <a:outerShdw blurRad="50800" dist="38100" dir="2700000" algn="tl" rotWithShape="0">
                    <a:prstClr val="black">
                      <a:alpha val="40000"/>
                    </a:prstClr>
                  </a:outerShdw>
                </a:effectLst>
              </a:rPr>
              <a:t>L</a:t>
            </a:r>
            <a:r>
              <a:rPr lang="cs-CZ" sz="2800" dirty="0" smtClean="0">
                <a:effectLst>
                  <a:outerShdw blurRad="50800" dist="38100" dir="2700000" algn="tl" rotWithShape="0">
                    <a:prstClr val="black">
                      <a:alpha val="40000"/>
                    </a:prstClr>
                  </a:outerShdw>
                </a:effectLst>
              </a:rPr>
              <a:t>eo </a:t>
            </a:r>
            <a:r>
              <a:rPr lang="cs-CZ" sz="2800" dirty="0" err="1">
                <a:effectLst>
                  <a:outerShdw blurRad="50800" dist="38100" dir="2700000" algn="tl" rotWithShape="0">
                    <a:prstClr val="black">
                      <a:alpha val="40000"/>
                    </a:prstClr>
                  </a:outerShdw>
                </a:effectLst>
              </a:rPr>
              <a:t>L</a:t>
            </a:r>
            <a:r>
              <a:rPr lang="cs-CZ" sz="2800" dirty="0" err="1" smtClean="0">
                <a:effectLst>
                  <a:outerShdw blurRad="50800" dist="38100" dir="2700000" algn="tl" rotWithShape="0">
                    <a:prstClr val="black">
                      <a:alpha val="40000"/>
                    </a:prstClr>
                  </a:outerShdw>
                </a:effectLst>
              </a:rPr>
              <a:t>owym</a:t>
            </a:r>
            <a:endParaRPr lang="cs-CZ" sz="2800" dirty="0" smtClean="0">
              <a:effectLst>
                <a:outerShdw blurRad="50800" dist="38100" dir="2700000" algn="tl" rotWithShape="0">
                  <a:prstClr val="black">
                    <a:alpha val="40000"/>
                  </a:prstClr>
                </a:outerShdw>
              </a:effectLst>
            </a:endParaRPr>
          </a:p>
          <a:p>
            <a:r>
              <a:rPr lang="cs-CZ" sz="2800" dirty="0" smtClean="0">
                <a:effectLst>
                  <a:outerShdw blurRad="50800" dist="38100" dir="2700000" algn="tl" rotWithShape="0">
                    <a:prstClr val="black">
                      <a:alpha val="40000"/>
                    </a:prstClr>
                  </a:outerShdw>
                </a:effectLst>
              </a:rPr>
              <a:t>Básnická tvorba (báseň „hrdinná“)</a:t>
            </a:r>
          </a:p>
          <a:p>
            <a:r>
              <a:rPr lang="cs-CZ" sz="2800" dirty="0" smtClean="0">
                <a:effectLst>
                  <a:outerShdw blurRad="50800" dist="38100" dir="2700000" algn="tl" rotWithShape="0">
                    <a:prstClr val="black">
                      <a:alpha val="40000"/>
                    </a:prstClr>
                  </a:outerShdw>
                </a:effectLst>
              </a:rPr>
              <a:t>Divadelní aktivity sirotčince – brundibár</a:t>
            </a:r>
          </a:p>
          <a:p>
            <a:r>
              <a:rPr lang="cs-CZ" sz="2800" dirty="0" smtClean="0">
                <a:effectLst>
                  <a:outerShdw blurRad="50800" dist="38100" dir="2700000" algn="tl" rotWithShape="0">
                    <a:prstClr val="black">
                      <a:alpha val="40000"/>
                    </a:prstClr>
                  </a:outerShdw>
                </a:effectLst>
              </a:rPr>
              <a:t>Říjen 1942 – transportován do </a:t>
            </a:r>
            <a:r>
              <a:rPr lang="cs-CZ" sz="2800" dirty="0">
                <a:effectLst>
                  <a:outerShdw blurRad="50800" dist="38100" dir="2700000" algn="tl" rotWithShape="0">
                    <a:prstClr val="black">
                      <a:alpha val="40000"/>
                    </a:prstClr>
                  </a:outerShdw>
                </a:effectLst>
              </a:rPr>
              <a:t>T</a:t>
            </a:r>
            <a:r>
              <a:rPr lang="cs-CZ" sz="2800" dirty="0" smtClean="0">
                <a:effectLst>
                  <a:outerShdw blurRad="50800" dist="38100" dir="2700000" algn="tl" rotWithShape="0">
                    <a:prstClr val="black">
                      <a:alpha val="40000"/>
                    </a:prstClr>
                  </a:outerShdw>
                </a:effectLst>
              </a:rPr>
              <a:t>erezína</a:t>
            </a:r>
            <a:endParaRPr lang="cs-CZ" sz="2800" dirty="0">
              <a:effectLst>
                <a:outerShdw blurRad="50800" dist="38100" dir="2700000" algn="tl" rotWithShape="0">
                  <a:prstClr val="black">
                    <a:alpha val="40000"/>
                  </a:prstClr>
                </a:outerShdw>
              </a:effectLst>
            </a:endParaRPr>
          </a:p>
        </p:txBody>
      </p:sp>
      <p:sp>
        <p:nvSpPr>
          <p:cNvPr id="5"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SIROTČINEC</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6" name="Obdélník 5"/>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4322618" y="625450"/>
            <a:ext cx="4821382"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descr="D:\knihy\Transport za věčnost\FOTKY STOLPE SCAN\Obr._2.jpg"/>
          <p:cNvPicPr/>
          <p:nvPr/>
        </p:nvPicPr>
        <p:blipFill>
          <a:blip r:embed="rId3" cstate="screen">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839012" y="3861048"/>
            <a:ext cx="7549412" cy="2592288"/>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946201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90872" y="1412776"/>
            <a:ext cx="8229600" cy="4525963"/>
          </a:xfrm>
        </p:spPr>
        <p:txBody>
          <a:bodyPr>
            <a:normAutofit/>
          </a:bodyPr>
          <a:lstStyle/>
          <a:p>
            <a:r>
              <a:rPr lang="cs-CZ" sz="2800" dirty="0" smtClean="0">
                <a:effectLst>
                  <a:outerShdw blurRad="50800" dist="38100" dir="2700000" algn="tl" rotWithShape="0">
                    <a:prstClr val="black">
                      <a:alpha val="40000"/>
                    </a:prstClr>
                  </a:outerShdw>
                </a:effectLst>
              </a:rPr>
              <a:t>Domov L 417</a:t>
            </a:r>
          </a:p>
          <a:p>
            <a:r>
              <a:rPr lang="cs-CZ" sz="2800" dirty="0" smtClean="0">
                <a:effectLst>
                  <a:outerShdw blurRad="50800" dist="38100" dir="2700000" algn="tl" rotWithShape="0">
                    <a:prstClr val="black">
                      <a:alpha val="40000"/>
                    </a:prstClr>
                  </a:outerShdw>
                </a:effectLst>
              </a:rPr>
              <a:t>Nejprve na domově 2</a:t>
            </a:r>
          </a:p>
          <a:p>
            <a:r>
              <a:rPr lang="cs-CZ" sz="2800" dirty="0">
                <a:effectLst>
                  <a:outerShdw blurRad="50800" dist="38100" dir="2700000" algn="tl" rotWithShape="0">
                    <a:prstClr val="black">
                      <a:alpha val="40000"/>
                    </a:prstClr>
                  </a:outerShdw>
                </a:effectLst>
              </a:rPr>
              <a:t>Valter </a:t>
            </a:r>
            <a:r>
              <a:rPr lang="cs-CZ" sz="2800" dirty="0" err="1" smtClean="0">
                <a:effectLst>
                  <a:outerShdw blurRad="50800" dist="38100" dir="2700000" algn="tl" rotWithShape="0">
                    <a:prstClr val="black">
                      <a:alpha val="40000"/>
                    </a:prstClr>
                  </a:outerShdw>
                </a:effectLst>
              </a:rPr>
              <a:t>Eisinger</a:t>
            </a:r>
            <a:r>
              <a:rPr lang="cs-CZ" sz="2800" dirty="0" smtClean="0">
                <a:effectLst>
                  <a:outerShdw blurRad="50800" dist="38100" dir="2700000" algn="tl" rotWithShape="0">
                    <a:prstClr val="black">
                      <a:alpha val="40000"/>
                    </a:prstClr>
                  </a:outerShdw>
                </a:effectLst>
              </a:rPr>
              <a:t> rozpoznal talent </a:t>
            </a:r>
            <a:r>
              <a:rPr lang="cs-CZ" sz="2800" dirty="0" smtClean="0">
                <a:effectLst>
                  <a:outerShdw blurRad="50800" dist="38100" dir="2700000" algn="tl" rotWithShape="0">
                    <a:prstClr val="black">
                      <a:alpha val="40000"/>
                    </a:prstClr>
                  </a:outerShdw>
                </a:effectLst>
                <a:latin typeface="Cambria"/>
              </a:rPr>
              <a:t>→</a:t>
            </a:r>
            <a:r>
              <a:rPr lang="cs-CZ" sz="2800" dirty="0" smtClean="0">
                <a:effectLst>
                  <a:outerShdw blurRad="50800" dist="38100" dir="2700000" algn="tl" rotWithShape="0">
                    <a:prstClr val="black">
                      <a:alpha val="40000"/>
                    </a:prstClr>
                  </a:outerShdw>
                </a:effectLst>
              </a:rPr>
              <a:t> domov 1</a:t>
            </a:r>
          </a:p>
          <a:p>
            <a:r>
              <a:rPr lang="cs-CZ" sz="2800" dirty="0" smtClean="0">
                <a:effectLst>
                  <a:outerShdw blurRad="50800" dist="38100" dir="2700000" algn="tl" rotWithShape="0">
                    <a:prstClr val="black">
                      <a:alpha val="40000"/>
                    </a:prstClr>
                  </a:outerShdw>
                </a:effectLst>
              </a:rPr>
              <a:t>Práce v redakci časopisu VEDEM</a:t>
            </a:r>
          </a:p>
        </p:txBody>
      </p:sp>
      <p:sp>
        <p:nvSpPr>
          <p:cNvPr id="5"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HANUŠ V TEREZÍNĚ</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6" name="Obdélník 5"/>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6228184" y="625450"/>
            <a:ext cx="2915816"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D:\Matouš\VEDEM 2010\Terezín výběr\panorama_muzeum_ghet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1869" y="3788253"/>
            <a:ext cx="7404407" cy="25930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47349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90872" y="1412776"/>
            <a:ext cx="8229600" cy="4525963"/>
          </a:xfrm>
        </p:spPr>
        <p:txBody>
          <a:bodyPr>
            <a:normAutofit/>
          </a:bodyPr>
          <a:lstStyle/>
          <a:p>
            <a:r>
              <a:rPr lang="cs-CZ" sz="2800" dirty="0" smtClean="0">
                <a:effectLst>
                  <a:outerShdw blurRad="50800" dist="38100" dir="2700000" algn="tl" rotWithShape="0">
                    <a:prstClr val="black">
                      <a:alpha val="40000"/>
                    </a:prstClr>
                  </a:outerShdw>
                </a:effectLst>
              </a:rPr>
              <a:t>Signatura Ha- nebo AKADEMIE</a:t>
            </a:r>
          </a:p>
          <a:p>
            <a:r>
              <a:rPr lang="cs-CZ" sz="2800" dirty="0" smtClean="0">
                <a:effectLst>
                  <a:outerShdw blurRad="50800" dist="38100" dir="2700000" algn="tl" rotWithShape="0">
                    <a:prstClr val="black">
                      <a:alpha val="40000"/>
                    </a:prstClr>
                  </a:outerShdw>
                </a:effectLst>
              </a:rPr>
              <a:t>Kamarád s </a:t>
            </a:r>
            <a:r>
              <a:rPr lang="cs-CZ" sz="2800" dirty="0">
                <a:effectLst>
                  <a:outerShdw blurRad="50800" dist="38100" dir="2700000" algn="tl" rotWithShape="0">
                    <a:prstClr val="black">
                      <a:alpha val="40000"/>
                    </a:prstClr>
                  </a:outerShdw>
                </a:effectLst>
              </a:rPr>
              <a:t>P</a:t>
            </a:r>
            <a:r>
              <a:rPr lang="cs-CZ" sz="2800" dirty="0" smtClean="0">
                <a:effectLst>
                  <a:outerShdw blurRad="50800" dist="38100" dir="2700000" algn="tl" rotWithShape="0">
                    <a:prstClr val="black">
                      <a:alpha val="40000"/>
                    </a:prstClr>
                  </a:outerShdw>
                </a:effectLst>
              </a:rPr>
              <a:t>etrem </a:t>
            </a:r>
            <a:r>
              <a:rPr lang="cs-CZ" sz="2800" dirty="0" err="1">
                <a:effectLst>
                  <a:outerShdw blurRad="50800" dist="38100" dir="2700000" algn="tl" rotWithShape="0">
                    <a:prstClr val="black">
                      <a:alpha val="40000"/>
                    </a:prstClr>
                  </a:outerShdw>
                </a:effectLst>
              </a:rPr>
              <a:t>G</a:t>
            </a:r>
            <a:r>
              <a:rPr lang="cs-CZ" sz="2800" dirty="0" err="1" smtClean="0">
                <a:effectLst>
                  <a:outerShdw blurRad="50800" dist="38100" dir="2700000" algn="tl" rotWithShape="0">
                    <a:prstClr val="black">
                      <a:alpha val="40000"/>
                    </a:prstClr>
                  </a:outerShdw>
                </a:effectLst>
              </a:rPr>
              <a:t>inzem</a:t>
            </a:r>
            <a:endParaRPr lang="cs-CZ" sz="2800" dirty="0" smtClean="0">
              <a:effectLst>
                <a:outerShdw blurRad="50800" dist="38100" dir="2700000" algn="tl" rotWithShape="0">
                  <a:prstClr val="black">
                    <a:alpha val="40000"/>
                  </a:prstClr>
                </a:outerShdw>
              </a:effectLst>
            </a:endParaRPr>
          </a:p>
          <a:p>
            <a:r>
              <a:rPr lang="cs-CZ" sz="2800" dirty="0" smtClean="0">
                <a:effectLst>
                  <a:outerShdw blurRad="50800" dist="38100" dir="2700000" algn="tl" rotWithShape="0">
                    <a:prstClr val="black">
                      <a:alpha val="40000"/>
                    </a:prstClr>
                  </a:outerShdw>
                </a:effectLst>
              </a:rPr>
              <a:t>Během 1943 ve VEDEM kolem 30 básní</a:t>
            </a:r>
          </a:p>
          <a:p>
            <a:r>
              <a:rPr lang="cs-CZ" sz="2800" dirty="0" smtClean="0">
                <a:effectLst>
                  <a:outerShdw blurRad="50800" dist="38100" dir="2700000" algn="tl" rotWithShape="0">
                    <a:prstClr val="black">
                      <a:alpha val="40000"/>
                    </a:prstClr>
                  </a:outerShdw>
                </a:effectLst>
              </a:rPr>
              <a:t>Povídky - Oběť, Bůh  atd.</a:t>
            </a:r>
          </a:p>
          <a:p>
            <a:r>
              <a:rPr lang="cs-CZ" sz="2800" dirty="0" smtClean="0">
                <a:effectLst>
                  <a:outerShdw blurRad="50800" dist="38100" dir="2700000" algn="tl" rotWithShape="0">
                    <a:prstClr val="black">
                      <a:alpha val="40000"/>
                    </a:prstClr>
                  </a:outerShdw>
                </a:effectLst>
              </a:rPr>
              <a:t>Úvahy</a:t>
            </a:r>
          </a:p>
          <a:p>
            <a:r>
              <a:rPr lang="cs-CZ" sz="2800" dirty="0" smtClean="0">
                <a:effectLst>
                  <a:outerShdw blurRad="50800" dist="38100" dir="2700000" algn="tl" rotWithShape="0">
                    <a:prstClr val="black">
                      <a:alpha val="40000"/>
                    </a:prstClr>
                  </a:outerShdw>
                </a:effectLst>
              </a:rPr>
              <a:t>Kritika života v ghettu i v kolektivu</a:t>
            </a:r>
          </a:p>
          <a:p>
            <a:endParaRPr lang="cs-CZ" sz="2800" dirty="0" smtClean="0">
              <a:effectLst>
                <a:outerShdw blurRad="50800" dist="38100" dir="2700000" algn="tl" rotWithShape="0">
                  <a:prstClr val="black">
                    <a:alpha val="40000"/>
                  </a:prstClr>
                </a:outerShdw>
              </a:effectLst>
            </a:endParaRPr>
          </a:p>
        </p:txBody>
      </p:sp>
      <p:sp>
        <p:nvSpPr>
          <p:cNvPr id="5"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ČASOPIS VEDEM</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6" name="Obdélník 5"/>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508104" y="625450"/>
            <a:ext cx="3635896"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descr="D:\Matouš\VEDEM 2010\A 1317 - Vedem\200 - 299\200.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841870" y="4680701"/>
            <a:ext cx="2784145" cy="19111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D:\Matouš\VEDEM 2010\A 1317 - Vedem\200 - 299\208.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colorTemperature colorTemp="88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3923928" y="4680701"/>
            <a:ext cx="4322618" cy="19111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8735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90872" y="1412776"/>
            <a:ext cx="8229600" cy="4525963"/>
          </a:xfrm>
        </p:spPr>
        <p:txBody>
          <a:bodyPr>
            <a:normAutofit/>
          </a:bodyPr>
          <a:lstStyle/>
          <a:p>
            <a:r>
              <a:rPr lang="cs-CZ" sz="2800" dirty="0" smtClean="0">
                <a:effectLst>
                  <a:outerShdw blurRad="50800" dist="38100" dir="2700000" algn="tl" rotWithShape="0">
                    <a:prstClr val="black">
                      <a:alpha val="40000"/>
                    </a:prstClr>
                  </a:outerShdw>
                </a:effectLst>
              </a:rPr>
              <a:t>Setkal se v Terezíne s matkou</a:t>
            </a:r>
          </a:p>
          <a:p>
            <a:r>
              <a:rPr lang="cs-CZ" sz="2800" dirty="0" smtClean="0">
                <a:effectLst>
                  <a:outerShdw blurRad="50800" dist="38100" dir="2700000" algn="tl" rotWithShape="0">
                    <a:prstClr val="black">
                      <a:alpha val="40000"/>
                    </a:prstClr>
                  </a:outerShdw>
                </a:effectLst>
              </a:rPr>
              <a:t>Hra </a:t>
            </a:r>
            <a:r>
              <a:rPr lang="cs-CZ" sz="2800" dirty="0">
                <a:effectLst>
                  <a:outerShdw blurRad="50800" dist="38100" dir="2700000" algn="tl" rotWithShape="0">
                    <a:prstClr val="black">
                      <a:alpha val="40000"/>
                    </a:prstClr>
                  </a:outerShdw>
                </a:effectLst>
              </a:rPr>
              <a:t>pro loutkové divadlo „Hledá se strašidlo</a:t>
            </a:r>
            <a:endParaRPr lang="cs-CZ" sz="2800" dirty="0" smtClean="0">
              <a:effectLst>
                <a:outerShdw blurRad="50800" dist="38100" dir="2700000" algn="tl" rotWithShape="0">
                  <a:prstClr val="black">
                    <a:alpha val="40000"/>
                  </a:prstClr>
                </a:outerShdw>
              </a:effectLst>
            </a:endParaRPr>
          </a:p>
        </p:txBody>
      </p:sp>
      <p:sp>
        <p:nvSpPr>
          <p:cNvPr id="5"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LOUTKOVÁ HRA</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6" name="Obdélník 5"/>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364088" y="625450"/>
            <a:ext cx="3779912"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descr="D:\knihy\Transport za věčnost\A 1317 - Vedem\Loutková hra\1a.JPG"/>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841870" y="2636911"/>
            <a:ext cx="3154066" cy="400521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4" name="Picture 2" descr="D:\Matouš\VEDEM 2010\A 1317 - Vedem\Loutková hra\2.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4283968" y="2636910"/>
            <a:ext cx="3514783" cy="40052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7308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90872" y="1412776"/>
            <a:ext cx="8229600" cy="4525963"/>
          </a:xfrm>
          <a:effectLst>
            <a:outerShdw blurRad="50800" dist="38100" dir="2700000" algn="tl" rotWithShape="0">
              <a:prstClr val="black">
                <a:alpha val="40000"/>
              </a:prstClr>
            </a:outerShdw>
          </a:effectLst>
        </p:spPr>
        <p:txBody>
          <a:bodyPr>
            <a:normAutofit/>
          </a:bodyPr>
          <a:lstStyle/>
          <a:p>
            <a:r>
              <a:rPr lang="cs-CZ" sz="2800" dirty="0"/>
              <a:t>18. 12. 1943 </a:t>
            </a:r>
            <a:r>
              <a:rPr lang="cs-CZ" sz="2800" dirty="0" smtClean="0"/>
              <a:t/>
            </a:r>
            <a:br>
              <a:rPr lang="cs-CZ" sz="2800" dirty="0" smtClean="0"/>
            </a:br>
            <a:r>
              <a:rPr lang="cs-CZ" sz="2800" dirty="0" smtClean="0"/>
              <a:t>transportován </a:t>
            </a:r>
            <a:r>
              <a:rPr lang="cs-CZ" sz="2800" dirty="0"/>
              <a:t>i </a:t>
            </a:r>
            <a:r>
              <a:rPr lang="cs-CZ" sz="2800" dirty="0" smtClean="0"/>
              <a:t>matkou terezínského </a:t>
            </a:r>
            <a:r>
              <a:rPr lang="cs-CZ" sz="2800" dirty="0"/>
              <a:t>rodinného </a:t>
            </a:r>
            <a:r>
              <a:rPr lang="cs-CZ" sz="2800" dirty="0" smtClean="0"/>
              <a:t>tábora </a:t>
            </a:r>
            <a:r>
              <a:rPr lang="cs-CZ" sz="2800" dirty="0"/>
              <a:t>v </a:t>
            </a:r>
            <a:r>
              <a:rPr lang="cs-CZ" sz="2800" dirty="0" smtClean="0"/>
              <a:t>Osvětimi </a:t>
            </a:r>
            <a:r>
              <a:rPr lang="cs-CZ" sz="2800" dirty="0"/>
              <a:t>– </a:t>
            </a:r>
            <a:r>
              <a:rPr lang="cs-CZ" sz="2800" dirty="0" err="1" smtClean="0"/>
              <a:t>Birkenau</a:t>
            </a:r>
            <a:endParaRPr lang="cs-CZ" sz="2800" dirty="0" smtClean="0">
              <a:effectLst>
                <a:outerShdw blurRad="50800" dist="38100" dir="2700000" algn="tl" rotWithShape="0">
                  <a:prstClr val="black">
                    <a:alpha val="40000"/>
                  </a:prstClr>
                </a:outerShdw>
              </a:effectLst>
            </a:endParaRPr>
          </a:p>
          <a:p>
            <a:endParaRPr lang="cs-CZ" sz="2800" dirty="0" smtClean="0">
              <a:effectLst>
                <a:outerShdw blurRad="50800" dist="38100" dir="2700000" algn="tl" rotWithShape="0">
                  <a:prstClr val="black">
                    <a:alpha val="40000"/>
                  </a:prstClr>
                </a:outerShdw>
              </a:effectLst>
            </a:endParaRPr>
          </a:p>
        </p:txBody>
      </p:sp>
      <p:sp>
        <p:nvSpPr>
          <p:cNvPr id="5"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OSVĚTIM - BIRKENAU</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6" name="Obdélník 5"/>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6732240" y="625450"/>
            <a:ext cx="2411760"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3" descr="G:\Tábor\foto\rt.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1043608" y="3645024"/>
            <a:ext cx="3268570" cy="2448272"/>
          </a:xfrm>
          <a:prstGeom prst="rect">
            <a:avLst/>
          </a:prstGeom>
          <a:noFill/>
          <a:effectLst>
            <a:outerShdw blurRad="50800" dist="38100" dir="2700000" algn="tl" rotWithShape="0">
              <a:prstClr val="black">
                <a:alpha val="40000"/>
              </a:prstClr>
            </a:outerShdw>
          </a:effectLst>
        </p:spPr>
      </p:pic>
      <p:pic>
        <p:nvPicPr>
          <p:cNvPr id="10" name="Picture 2" descr="G:\Tábor\foto\birkenau.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p:blipFill>
        <p:spPr bwMode="auto">
          <a:xfrm>
            <a:off x="4788024" y="3645024"/>
            <a:ext cx="3312368" cy="2447793"/>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264157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90872" y="1412776"/>
            <a:ext cx="8229600" cy="4525963"/>
          </a:xfrm>
          <a:effectLst>
            <a:outerShdw blurRad="50800" dist="38100" dir="2700000" algn="tl" rotWithShape="0">
              <a:prstClr val="black">
                <a:alpha val="40000"/>
              </a:prstClr>
            </a:outerShdw>
          </a:effectLst>
        </p:spPr>
        <p:txBody>
          <a:bodyPr>
            <a:normAutofit/>
          </a:bodyPr>
          <a:lstStyle/>
          <a:p>
            <a:r>
              <a:rPr lang="cs-CZ" sz="2800" dirty="0" smtClean="0"/>
              <a:t>Osvětim </a:t>
            </a:r>
            <a:r>
              <a:rPr lang="cs-CZ" sz="2800" dirty="0"/>
              <a:t>– </a:t>
            </a:r>
            <a:r>
              <a:rPr lang="cs-CZ" sz="2800" dirty="0" err="1"/>
              <a:t>Birkenau</a:t>
            </a:r>
            <a:endParaRPr lang="cs-CZ" sz="2800" dirty="0">
              <a:effectLst>
                <a:outerShdw blurRad="50800" dist="38100" dir="2700000" algn="tl" rotWithShape="0">
                  <a:prstClr val="black">
                    <a:alpha val="40000"/>
                  </a:prstClr>
                </a:outerShdw>
              </a:effectLst>
            </a:endParaRPr>
          </a:p>
          <a:p>
            <a:r>
              <a:rPr lang="cs-CZ" sz="2800" dirty="0" smtClean="0"/>
              <a:t>Září </a:t>
            </a:r>
            <a:r>
              <a:rPr lang="cs-CZ" sz="2800" dirty="0"/>
              <a:t>1943 – květen 1944</a:t>
            </a:r>
          </a:p>
          <a:p>
            <a:r>
              <a:rPr lang="cs-CZ" sz="2800" dirty="0"/>
              <a:t>Okolo 17 500 vězňů z Terezína</a:t>
            </a:r>
          </a:p>
          <a:p>
            <a:r>
              <a:rPr lang="cs-CZ" sz="2800" dirty="0"/>
              <a:t>Nejdříve převážně český, poté smíšený</a:t>
            </a:r>
          </a:p>
          <a:p>
            <a:r>
              <a:rPr lang="cs-CZ" sz="2800" dirty="0"/>
              <a:t>„privilegovaný“</a:t>
            </a:r>
          </a:p>
          <a:p>
            <a:r>
              <a:rPr lang="cs-CZ" sz="2800" dirty="0"/>
              <a:t>Rodiny zůstaly </a:t>
            </a:r>
            <a:r>
              <a:rPr lang="cs-CZ" sz="2800" dirty="0" smtClean="0"/>
              <a:t>pohromadě</a:t>
            </a:r>
            <a:endParaRPr lang="cs-CZ" sz="2800" dirty="0"/>
          </a:p>
          <a:p>
            <a:r>
              <a:rPr lang="cs-CZ" sz="2800" dirty="0"/>
              <a:t>Vysoký počet starých, nemocných a invalidů</a:t>
            </a:r>
          </a:p>
          <a:p>
            <a:r>
              <a:rPr lang="cs-CZ" sz="2800" dirty="0"/>
              <a:t>Zřízen pravděpodobně kvůli Červenému kříži</a:t>
            </a:r>
          </a:p>
          <a:p>
            <a:endParaRPr lang="cs-CZ" sz="2800" dirty="0" smtClean="0">
              <a:effectLst>
                <a:outerShdw blurRad="50800" dist="38100" dir="2700000" algn="tl" rotWithShape="0">
                  <a:prstClr val="black">
                    <a:alpha val="40000"/>
                  </a:prstClr>
                </a:outerShdw>
              </a:effectLst>
            </a:endParaRPr>
          </a:p>
        </p:txBody>
      </p:sp>
      <p:sp>
        <p:nvSpPr>
          <p:cNvPr id="5"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effectLst>
                  <a:outerShdw blurRad="50800" dist="38100" dir="2700000" algn="tl" rotWithShape="0">
                    <a:prstClr val="black">
                      <a:alpha val="40000"/>
                    </a:prstClr>
                  </a:outerShdw>
                </a:effectLst>
                <a:latin typeface="Myriad Pro Light" pitchFamily="34" charset="0"/>
                <a:ea typeface="Adobe Gothic Std B" pitchFamily="34" charset="-128"/>
              </a:rPr>
              <a:t>TEREZÍNSKÝ RODINNÝ TÁBOR</a:t>
            </a:r>
            <a:endParaRPr lang="cs-CZ" sz="4900" dirty="0">
              <a:effectLst>
                <a:outerShdw blurRad="50800" dist="38100" dir="2700000" algn="tl" rotWithShape="0">
                  <a:prstClr val="black">
                    <a:alpha val="40000"/>
                  </a:prstClr>
                </a:outerShdw>
              </a:effectLst>
              <a:latin typeface="Myriad Pro Light" pitchFamily="34" charset="0"/>
              <a:ea typeface="Adobe Gothic Std B" pitchFamily="34" charset="-128"/>
            </a:endParaRPr>
          </a:p>
        </p:txBody>
      </p:sp>
      <p:sp>
        <p:nvSpPr>
          <p:cNvPr id="6" name="Obdélník 5"/>
          <p:cNvSpPr/>
          <p:nvPr/>
        </p:nvSpPr>
        <p:spPr>
          <a:xfrm>
            <a:off x="-1" y="625450"/>
            <a:ext cx="841871" cy="427286"/>
          </a:xfrm>
          <a:prstGeom prst="rect">
            <a:avLst/>
          </a:prstGeom>
          <a:solidFill>
            <a:schemeClr val="bg2">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543644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astní 2">
      <a:majorFont>
        <a:latin typeface="Myriad Pro Light"/>
        <a:ea typeface=""/>
        <a:cs typeface=""/>
      </a:majorFont>
      <a:minorFont>
        <a:latin typeface="Myriad Pro Light"/>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405</Words>
  <Application>Microsoft Office PowerPoint</Application>
  <PresentationFormat>Předvádění na obrazovce (4:3)</PresentationFormat>
  <Paragraphs>66</Paragraphs>
  <Slides>11</Slides>
  <Notes>10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Motiv systému Office</vt:lpstr>
      <vt:lpstr>HANUŠ HACHENBURG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ZDROJE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Matouš Bičák</dc:creator>
  <cp:lastModifiedBy>Matouš Bičák</cp:lastModifiedBy>
  <cp:revision>49</cp:revision>
  <dcterms:created xsi:type="dcterms:W3CDTF">2011-04-21T20:09:04Z</dcterms:created>
  <dcterms:modified xsi:type="dcterms:W3CDTF">2011-04-25T07:59:00Z</dcterms:modified>
</cp:coreProperties>
</file>