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57" r:id="rId4"/>
    <p:sldId id="262" r:id="rId5"/>
    <p:sldId id="261" r:id="rId6"/>
    <p:sldId id="260" r:id="rId7"/>
    <p:sldId id="266" r:id="rId8"/>
    <p:sldId id="263" r:id="rId9"/>
    <p:sldId id="264" r:id="rId10"/>
    <p:sldId id="267" r:id="rId11"/>
    <p:sldId id="269" r:id="rId12"/>
    <p:sldId id="272" r:id="rId13"/>
    <p:sldId id="273" r:id="rId14"/>
    <p:sldId id="274" r:id="rId15"/>
    <p:sldId id="275" r:id="rId16"/>
    <p:sldId id="270" r:id="rId17"/>
    <p:sldId id="265" r:id="rId18"/>
    <p:sldId id="276" r:id="rId19"/>
    <p:sldId id="268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900"/>
    <a:srgbClr val="F88608"/>
    <a:srgbClr val="FED58C"/>
    <a:srgbClr val="F5FFB9"/>
    <a:srgbClr val="9D9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8AAF-8D94-4733-A836-4CB87F7F92AF}" type="datetimeFigureOut">
              <a:rPr lang="cs-CZ" smtClean="0"/>
              <a:t>24.4.2011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19D9-185D-48BD-9B48-F0A1D2F4A8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42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8AAF-8D94-4733-A836-4CB87F7F92AF}" type="datetimeFigureOut">
              <a:rPr lang="cs-CZ" smtClean="0"/>
              <a:t>24.4.2011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19D9-185D-48BD-9B48-F0A1D2F4A8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4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8AAF-8D94-4733-A836-4CB87F7F92AF}" type="datetimeFigureOut">
              <a:rPr lang="cs-CZ" smtClean="0"/>
              <a:t>24.4.2011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19D9-185D-48BD-9B48-F0A1D2F4A8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876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8AAF-8D94-4733-A836-4CB87F7F92AF}" type="datetimeFigureOut">
              <a:rPr lang="cs-CZ" smtClean="0"/>
              <a:t>24.4.2011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19D9-185D-48BD-9B48-F0A1D2F4A8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911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8AAF-8D94-4733-A836-4CB87F7F92AF}" type="datetimeFigureOut">
              <a:rPr lang="cs-CZ" smtClean="0"/>
              <a:t>24.4.2011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19D9-185D-48BD-9B48-F0A1D2F4A8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43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8AAF-8D94-4733-A836-4CB87F7F92AF}" type="datetimeFigureOut">
              <a:rPr lang="cs-CZ" smtClean="0"/>
              <a:t>24.4.2011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19D9-185D-48BD-9B48-F0A1D2F4A8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870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8AAF-8D94-4733-A836-4CB87F7F92AF}" type="datetimeFigureOut">
              <a:rPr lang="cs-CZ" smtClean="0"/>
              <a:t>24.4.2011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19D9-185D-48BD-9B48-F0A1D2F4A8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769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8AAF-8D94-4733-A836-4CB87F7F92AF}" type="datetimeFigureOut">
              <a:rPr lang="cs-CZ" smtClean="0"/>
              <a:t>24.4.2011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19D9-185D-48BD-9B48-F0A1D2F4A8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308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8AAF-8D94-4733-A836-4CB87F7F92AF}" type="datetimeFigureOut">
              <a:rPr lang="cs-CZ" smtClean="0"/>
              <a:t>24.4.2011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19D9-185D-48BD-9B48-F0A1D2F4A8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96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8AAF-8D94-4733-A836-4CB87F7F92AF}" type="datetimeFigureOut">
              <a:rPr lang="cs-CZ" smtClean="0"/>
              <a:t>24.4.2011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19D9-185D-48BD-9B48-F0A1D2F4A8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748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8AAF-8D94-4733-A836-4CB87F7F92AF}" type="datetimeFigureOut">
              <a:rPr lang="cs-CZ" smtClean="0"/>
              <a:t>24.4.2011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19D9-185D-48BD-9B48-F0A1D2F4A8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30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8AAF-8D94-4733-A836-4CB87F7F92AF}" type="datetimeFigureOut">
              <a:rPr lang="cs-CZ" smtClean="0"/>
              <a:t>24.4.2011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19D9-185D-48BD-9B48-F0A1D2F4A8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75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8AAF-8D94-4733-A836-4CB87F7F92AF}" type="datetimeFigureOut">
              <a:rPr lang="cs-CZ" smtClean="0"/>
              <a:t>24.4.2011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19D9-185D-48BD-9B48-F0A1D2F4A8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629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8AAF-8D94-4733-A836-4CB87F7F92AF}" type="datetimeFigureOut">
              <a:rPr lang="cs-CZ" smtClean="0"/>
              <a:t>24.4.2011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19D9-185D-48BD-9B48-F0A1D2F4A8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23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8AAF-8D94-4733-A836-4CB87F7F92AF}" type="datetimeFigureOut">
              <a:rPr lang="cs-CZ" smtClean="0"/>
              <a:t>24.4.2011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19D9-185D-48BD-9B48-F0A1D2F4A8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563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8AAF-8D94-4733-A836-4CB87F7F92AF}" type="datetimeFigureOut">
              <a:rPr lang="cs-CZ" smtClean="0"/>
              <a:t>24.4.2011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19D9-185D-48BD-9B48-F0A1D2F4A8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936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8AAF-8D94-4733-A836-4CB87F7F92AF}" type="datetimeFigureOut">
              <a:rPr lang="cs-CZ" smtClean="0"/>
              <a:t>24.4.2011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19D9-185D-48BD-9B48-F0A1D2F4A8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95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8AAF-8D94-4733-A836-4CB87F7F92AF}" type="datetimeFigureOut">
              <a:rPr lang="cs-CZ" smtClean="0"/>
              <a:t>24.4.2011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19D9-185D-48BD-9B48-F0A1D2F4A8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04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8AAF-8D94-4733-A836-4CB87F7F92AF}" type="datetimeFigureOut">
              <a:rPr lang="cs-CZ" smtClean="0"/>
              <a:t>24.4.2011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19D9-185D-48BD-9B48-F0A1D2F4A8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54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8AAF-8D94-4733-A836-4CB87F7F92AF}" type="datetimeFigureOut">
              <a:rPr lang="cs-CZ" smtClean="0"/>
              <a:t>24.4.2011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19D9-185D-48BD-9B48-F0A1D2F4A8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12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8AAF-8D94-4733-A836-4CB87F7F92AF}" type="datetimeFigureOut">
              <a:rPr lang="cs-CZ" smtClean="0"/>
              <a:t>24.4.2011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19D9-185D-48BD-9B48-F0A1D2F4A8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72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8AAF-8D94-4733-A836-4CB87F7F92AF}" type="datetimeFigureOut">
              <a:rPr lang="cs-CZ" smtClean="0"/>
              <a:t>24.4.2011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19D9-185D-48BD-9B48-F0A1D2F4A8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061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68AAF-8D94-4733-A836-4CB87F7F92AF}" type="datetimeFigureOut">
              <a:rPr lang="cs-CZ" smtClean="0"/>
              <a:t>24.4.2011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419D9-185D-48BD-9B48-F0A1D2F4A8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86991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68AAF-8D94-4733-A836-4CB87F7F92AF}" type="datetimeFigureOut">
              <a:rPr lang="cs-CZ" smtClean="0"/>
              <a:t>24.4.2011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419D9-185D-48BD-9B48-F0A1D2F4A8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180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Matou&#353;\&#352;kola\SHOA\Stopa%205.wav" TargetMode="Externa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322041"/>
            <a:ext cx="7772400" cy="1470025"/>
          </a:xfrm>
        </p:spPr>
        <p:txBody>
          <a:bodyPr>
            <a:normAutofit/>
          </a:bodyPr>
          <a:lstStyle/>
          <a:p>
            <a:r>
              <a:rPr lang="cs-CZ" sz="5400" dirty="0" smtClean="0">
                <a:latin typeface="+mn-lt"/>
              </a:rPr>
              <a:t>ČASOPIS VEDEM</a:t>
            </a:r>
            <a:endParaRPr lang="cs-CZ" sz="54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548608"/>
            <a:ext cx="6400800" cy="1752600"/>
          </a:xfrm>
        </p:spPr>
        <p:txBody>
          <a:bodyPr/>
          <a:lstStyle/>
          <a:p>
            <a:r>
              <a:rPr lang="cs-CZ" i="1" dirty="0" smtClean="0"/>
              <a:t>TEREZÍN 1942 - 1944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95279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-1" y="625450"/>
            <a:ext cx="4294558" cy="427286"/>
          </a:xfrm>
          <a:prstGeom prst="rect">
            <a:avLst/>
          </a:prstGeom>
          <a:solidFill>
            <a:srgbClr val="FF99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 descr="D:\Matouš\VEDEM 2010\A 1317 - Vedem\1 - 99\1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94557" y="0"/>
            <a:ext cx="4849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49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4775568" y="625450"/>
            <a:ext cx="4368432" cy="427286"/>
          </a:xfrm>
          <a:prstGeom prst="rect">
            <a:avLst/>
          </a:prstGeom>
          <a:solidFill>
            <a:srgbClr val="FF99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Picture 3" descr="D:\Matouš\VEDEM 2010\A 1317 - Vedem\1 - 99\40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775567" cy="68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96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-1" y="625450"/>
            <a:ext cx="4294558" cy="427286"/>
          </a:xfrm>
          <a:prstGeom prst="rect">
            <a:avLst/>
          </a:prstGeom>
          <a:solidFill>
            <a:srgbClr val="FF99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Picture 7" descr="D:\Matouš\VEDEM 2010\A 1317 - Vedem\1 - 99\6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94557" y="0"/>
            <a:ext cx="48859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74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4499992" y="625450"/>
            <a:ext cx="4644008" cy="427286"/>
          </a:xfrm>
          <a:prstGeom prst="rect">
            <a:avLst/>
          </a:prstGeom>
          <a:solidFill>
            <a:srgbClr val="FF99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4" descr="D:\Matouš\VEDEM 2010\A 1317 - Vedem\1 - 99\5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499992" cy="687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64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-2" y="625450"/>
            <a:ext cx="4489203" cy="427286"/>
          </a:xfrm>
          <a:prstGeom prst="rect">
            <a:avLst/>
          </a:prstGeom>
          <a:solidFill>
            <a:srgbClr val="FF99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6" descr="D:\Matouš\VEDEM 2010\A 1317 - Vedem\1 - 99\6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89202" y="0"/>
            <a:ext cx="4691310" cy="6858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87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0" y="625450"/>
            <a:ext cx="9144000" cy="427286"/>
          </a:xfrm>
          <a:prstGeom prst="rect">
            <a:avLst/>
          </a:prstGeom>
          <a:solidFill>
            <a:srgbClr val="FF99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3" name="Picture 5" descr="D:\Matouš\VEDEM 2010\A 1317 - Vedem\1 - 99\62A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988391" y="-548232"/>
            <a:ext cx="6480721" cy="79544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7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2" descr="D:\Matouš\VEDEM 2010\zdrojové_soubory\Nápis VEDEM_bílá kopi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0944" y="1848892"/>
            <a:ext cx="6035128" cy="2016224"/>
          </a:xfrm>
          <a:prstGeom prst="rect">
            <a:avLst/>
          </a:prstGeom>
          <a:noFill/>
        </p:spPr>
      </p:pic>
      <p:pic>
        <p:nvPicPr>
          <p:cNvPr id="9" name="Stopa 5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304801" y="6453336"/>
            <a:ext cx="304800" cy="304800"/>
          </a:xfrm>
          <a:prstGeom prst="rect">
            <a:avLst/>
          </a:prstGeom>
        </p:spPr>
      </p:pic>
      <p:sp>
        <p:nvSpPr>
          <p:cNvPr id="11" name="Zástupný symbol pro obsah 1"/>
          <p:cNvSpPr txBox="1">
            <a:spLocks/>
          </p:cNvSpPr>
          <p:nvPr/>
        </p:nvSpPr>
        <p:spPr>
          <a:xfrm>
            <a:off x="2627784" y="3789040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 smtClean="0"/>
              <a:t>Ukázka z časopisu VEDEM (zdroj: www.rozlas.cz)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35663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7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7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841870" y="1639341"/>
            <a:ext cx="792728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i="1" dirty="0" err="1"/>
              <a:t>Scany</a:t>
            </a:r>
            <a:r>
              <a:rPr lang="cs-CZ" sz="1600" i="1" dirty="0"/>
              <a:t> časopisu byly uveřejněny se svolením Památníku Terezín.</a:t>
            </a:r>
            <a:br>
              <a:rPr lang="cs-CZ" sz="1600" i="1" dirty="0"/>
            </a:br>
            <a:r>
              <a:rPr lang="cs-CZ" sz="1600" i="1" dirty="0"/>
              <a:t>Originál časopisu </a:t>
            </a:r>
            <a:r>
              <a:rPr lang="cs-CZ" sz="1600" i="1" dirty="0" err="1"/>
              <a:t>Vedem</a:t>
            </a:r>
            <a:r>
              <a:rPr lang="cs-CZ" sz="1600" i="1" dirty="0"/>
              <a:t> je uložen ve sbírkách Památníku Terezín pod </a:t>
            </a:r>
            <a:r>
              <a:rPr lang="cs-CZ" sz="1600" i="1" dirty="0" err="1"/>
              <a:t>inv.č</a:t>
            </a:r>
            <a:r>
              <a:rPr lang="cs-CZ" sz="1600" i="1" dirty="0"/>
              <a:t>. A 1317.</a:t>
            </a:r>
            <a:r>
              <a:rPr lang="cs-CZ" sz="1600" i="1" dirty="0"/>
              <a:t> </a:t>
            </a:r>
            <a:r>
              <a:rPr lang="cs-CZ" sz="1600" i="1" dirty="0" smtClean="0"/>
              <a:t/>
            </a:r>
            <a:br>
              <a:rPr lang="cs-CZ" sz="1600" i="1" dirty="0" smtClean="0"/>
            </a:br>
            <a:r>
              <a:rPr lang="cs-CZ" sz="1600" i="1" dirty="0" smtClean="0"/>
              <a:t>V prezentaci byla použita ukázka z pořadu Českého rozhlasu (dostupné na www.rozhlas.cz).</a:t>
            </a:r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878904" y="548680"/>
            <a:ext cx="8229600" cy="576064"/>
          </a:xfrm>
        </p:spPr>
        <p:txBody>
          <a:bodyPr>
            <a:noAutofit/>
          </a:bodyPr>
          <a:lstStyle/>
          <a:p>
            <a:pPr algn="l"/>
            <a:r>
              <a:rPr lang="cs-CZ" sz="4900" dirty="0" smtClean="0">
                <a:latin typeface="Myriad Pro Light" pitchFamily="34" charset="0"/>
                <a:ea typeface="Adobe Gothic Std B" pitchFamily="34" charset="-128"/>
              </a:rPr>
              <a:t>ZDROJE</a:t>
            </a:r>
            <a:endParaRPr lang="cs-CZ" sz="4900" dirty="0">
              <a:latin typeface="Myriad Pro Light" pitchFamily="34" charset="0"/>
              <a:ea typeface="Adobe Gothic Std B" pitchFamily="34" charset="-128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-1" y="625450"/>
            <a:ext cx="841871" cy="427286"/>
          </a:xfrm>
          <a:prstGeom prst="rect">
            <a:avLst/>
          </a:prstGeom>
          <a:solidFill>
            <a:srgbClr val="FF99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3275856" y="620688"/>
            <a:ext cx="5868144" cy="432048"/>
          </a:xfrm>
          <a:prstGeom prst="rect">
            <a:avLst/>
          </a:prstGeom>
          <a:solidFill>
            <a:srgbClr val="FF99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878904" y="5373216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dirty="0" smtClean="0">
                <a:latin typeface="Myriad Pro Light" pitchFamily="34" charset="0"/>
                <a:ea typeface="Adobe Gothic Std B" pitchFamily="34" charset="-128"/>
              </a:rPr>
              <a:t>Více na</a:t>
            </a:r>
          </a:p>
          <a:p>
            <a:pPr algn="l"/>
            <a:r>
              <a:rPr lang="cs-CZ" sz="3200" dirty="0" smtClean="0">
                <a:latin typeface="Myriad Pro Light" pitchFamily="34" charset="0"/>
                <a:ea typeface="Adobe Gothic Std B" pitchFamily="34" charset="-128"/>
              </a:rPr>
              <a:t>www.vedem-terezin.cz</a:t>
            </a:r>
            <a:endParaRPr lang="cs-CZ" sz="3200" dirty="0">
              <a:latin typeface="Myriad Pro Light" pitchFamily="34" charset="0"/>
              <a:ea typeface="Adobe Gothic Std B" pitchFamily="34" charset="-128"/>
            </a:endParaRPr>
          </a:p>
        </p:txBody>
      </p:sp>
      <p:pic>
        <p:nvPicPr>
          <p:cNvPr id="3075" name="Picture 3" descr="D:\Matouš\VEDEM 2010\Fotky ad_k doplnění stránek\hvezda (1) – kopie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93704" y="2996952"/>
            <a:ext cx="4150296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99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94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8904" y="548680"/>
            <a:ext cx="8229600" cy="576064"/>
          </a:xfrm>
        </p:spPr>
        <p:txBody>
          <a:bodyPr>
            <a:noAutofit/>
          </a:bodyPr>
          <a:lstStyle/>
          <a:p>
            <a:pPr algn="l"/>
            <a:r>
              <a:rPr lang="cs-CZ" sz="4900" dirty="0" smtClean="0">
                <a:latin typeface="Myriad Pro Light" pitchFamily="34" charset="0"/>
                <a:ea typeface="Adobe Gothic Std B" pitchFamily="34" charset="-128"/>
              </a:rPr>
              <a:t>ZÁKLADNÍ INFORMACE</a:t>
            </a:r>
            <a:endParaRPr lang="cs-CZ" sz="4900" dirty="0">
              <a:latin typeface="Myriad Pro Light" pitchFamily="34" charset="0"/>
              <a:ea typeface="Adobe Gothic Std B" pitchFamily="34" charset="-12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95325"/>
            <a:ext cx="8229600" cy="4525963"/>
          </a:xfrm>
        </p:spPr>
        <p:txBody>
          <a:bodyPr/>
          <a:lstStyle/>
          <a:p>
            <a:r>
              <a:rPr lang="cs-CZ" dirty="0" smtClean="0">
                <a:latin typeface="Myriad Pro Light" pitchFamily="34" charset="0"/>
              </a:rPr>
              <a:t>Ghetto Terezín</a:t>
            </a:r>
          </a:p>
          <a:p>
            <a:r>
              <a:rPr lang="cs-CZ" dirty="0"/>
              <a:t>1942 </a:t>
            </a:r>
            <a:r>
              <a:rPr lang="cs-CZ" dirty="0" smtClean="0"/>
              <a:t>– 1944</a:t>
            </a:r>
          </a:p>
          <a:p>
            <a:r>
              <a:rPr lang="cs-CZ" dirty="0" smtClean="0">
                <a:latin typeface="Myriad Pro Light" pitchFamily="34" charset="0"/>
              </a:rPr>
              <a:t>Dětské domovy</a:t>
            </a:r>
          </a:p>
          <a:p>
            <a:r>
              <a:rPr lang="cs-CZ" dirty="0" smtClean="0">
                <a:latin typeface="Myriad Pro Light" pitchFamily="34" charset="0"/>
              </a:rPr>
              <a:t>Objekt L 417</a:t>
            </a:r>
          </a:p>
          <a:p>
            <a:r>
              <a:rPr lang="cs-CZ" dirty="0" smtClean="0">
                <a:latin typeface="Myriad Pro Light" pitchFamily="34" charset="0"/>
              </a:rPr>
              <a:t>13 – 16letí chlapci</a:t>
            </a:r>
          </a:p>
          <a:p>
            <a:endParaRPr lang="cs-CZ" dirty="0">
              <a:latin typeface="Myriad Pro Light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-1" y="625450"/>
            <a:ext cx="841871" cy="427286"/>
          </a:xfrm>
          <a:prstGeom prst="rect">
            <a:avLst/>
          </a:prstGeom>
          <a:solidFill>
            <a:srgbClr val="FF99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326052" y="620688"/>
            <a:ext cx="1817948" cy="432048"/>
          </a:xfrm>
          <a:prstGeom prst="rect">
            <a:avLst/>
          </a:prstGeom>
          <a:solidFill>
            <a:srgbClr val="FF99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101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8904" y="548680"/>
            <a:ext cx="8229600" cy="576064"/>
          </a:xfrm>
        </p:spPr>
        <p:txBody>
          <a:bodyPr>
            <a:noAutofit/>
          </a:bodyPr>
          <a:lstStyle/>
          <a:p>
            <a:pPr algn="l"/>
            <a:r>
              <a:rPr lang="cs-CZ" sz="4900" dirty="0" smtClean="0">
                <a:latin typeface="Myriad Pro Light" pitchFamily="34" charset="0"/>
                <a:ea typeface="Adobe Gothic Std B" pitchFamily="34" charset="-128"/>
              </a:rPr>
              <a:t>GHETTO TEREZÍN</a:t>
            </a:r>
            <a:endParaRPr lang="cs-CZ" sz="4900" dirty="0">
              <a:latin typeface="Myriad Pro Light" pitchFamily="34" charset="0"/>
              <a:ea typeface="Adobe Gothic Std B" pitchFamily="34" charset="-128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-1" y="625450"/>
            <a:ext cx="841871" cy="427286"/>
          </a:xfrm>
          <a:prstGeom prst="rect">
            <a:avLst/>
          </a:prstGeom>
          <a:solidFill>
            <a:srgbClr val="FF99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5652120" y="620688"/>
            <a:ext cx="3491880" cy="432048"/>
          </a:xfrm>
          <a:prstGeom prst="rect">
            <a:avLst/>
          </a:prstGeom>
          <a:solidFill>
            <a:srgbClr val="FF99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6" name="Picture 12" descr="D:\Matouš\VEDEM 2010\Vedem\img\fotogalery\full\3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861047"/>
            <a:ext cx="3635984" cy="24258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:\Matouš\VEDEM 2010\Vedem\img\fotogalery\full\4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869" y="1285230"/>
            <a:ext cx="3635983" cy="24258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D:\Matouš\VEDEM 2010\Vedem\img\fotogalery\full\4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861046"/>
            <a:ext cx="3635982" cy="24258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:\Matouš\VEDEM 2010\Vedem\img\fotogalery\full\4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870" y="3861048"/>
            <a:ext cx="3635982" cy="24258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D:\Matouš\VEDEM 2010\Vedem\img\fotogalery\full\5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9" y="3861045"/>
            <a:ext cx="3635982" cy="24258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:\Matouš\VEDEM 2010\Vedem\img\fotogalery\full\67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285229"/>
            <a:ext cx="3635984" cy="24258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Matouš\VEDEM 2010\Vedem\img\fotogalery\full\03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285229"/>
            <a:ext cx="3635984" cy="24258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Matouš\VEDEM 2010\Vedem\img\fotogalery\full\27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870" y="1285228"/>
            <a:ext cx="3635984" cy="24258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Matouš\VEDEM 2010\Vedem\img\fotogalery\full\04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869" y="3861045"/>
            <a:ext cx="3635983" cy="24258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Matouš\VEDEM 2010\Vedem\img\fotogalery\full\13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868" y="1285229"/>
            <a:ext cx="3635983" cy="24258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Matouš\VEDEM 2010\Vedem\img\fotogalery\full\39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868" y="3861048"/>
            <a:ext cx="3635980" cy="24258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Matouš\VEDEM 2010\Vedem\img\fotogalery\full\02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538" y="1285227"/>
            <a:ext cx="3635985" cy="24258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Matouš\VEDEM 2010\Vedem\img\fotogalery\full\06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538" y="3861045"/>
            <a:ext cx="3644518" cy="24258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Matouš\VEDEM 2010\Vedem\img\fotogalery\full\10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870" y="3861048"/>
            <a:ext cx="3635982" cy="24258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Matouš\VEDEM 2010\Vedem\img\fotogalery\full\05.JP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870" y="1285230"/>
            <a:ext cx="3635980" cy="24258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atouš\VEDEM 2010\Vedem\img\fotogalery\full\01.JPG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285229"/>
            <a:ext cx="3635982" cy="24258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4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25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75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25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2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25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25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25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75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25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25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25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25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2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475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25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25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8904" y="548680"/>
            <a:ext cx="8229600" cy="576064"/>
          </a:xfrm>
        </p:spPr>
        <p:txBody>
          <a:bodyPr>
            <a:noAutofit/>
          </a:bodyPr>
          <a:lstStyle/>
          <a:p>
            <a:pPr algn="l"/>
            <a:r>
              <a:rPr lang="cs-CZ" sz="4900" dirty="0" smtClean="0">
                <a:latin typeface="Myriad Pro Light" pitchFamily="34" charset="0"/>
                <a:ea typeface="Adobe Gothic Std B" pitchFamily="34" charset="-128"/>
              </a:rPr>
              <a:t>L 417</a:t>
            </a:r>
            <a:endParaRPr lang="cs-CZ" sz="4900" dirty="0">
              <a:latin typeface="Myriad Pro Light" pitchFamily="34" charset="0"/>
              <a:ea typeface="Adobe Gothic Std B" pitchFamily="34" charset="-128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-1" y="625450"/>
            <a:ext cx="841871" cy="427286"/>
          </a:xfrm>
          <a:prstGeom prst="rect">
            <a:avLst/>
          </a:prstGeom>
          <a:solidFill>
            <a:srgbClr val="FF99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483768" y="620688"/>
            <a:ext cx="6660232" cy="432048"/>
          </a:xfrm>
          <a:prstGeom prst="rect">
            <a:avLst/>
          </a:prstGeom>
          <a:solidFill>
            <a:srgbClr val="FF99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 descr="D:\Matouš\VEDEM 2010\Vedem\img\mapa_terezin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1870" y="1515979"/>
            <a:ext cx="7393156" cy="47404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Skupina 10"/>
          <p:cNvGrpSpPr/>
          <p:nvPr/>
        </p:nvGrpSpPr>
        <p:grpSpPr>
          <a:xfrm>
            <a:off x="3991744" y="3161158"/>
            <a:ext cx="432048" cy="409699"/>
            <a:chOff x="3991744" y="3161158"/>
            <a:chExt cx="432048" cy="409699"/>
          </a:xfrm>
        </p:grpSpPr>
        <p:sp>
          <p:nvSpPr>
            <p:cNvPr id="9" name="Obdélník 8"/>
            <p:cNvSpPr/>
            <p:nvPr/>
          </p:nvSpPr>
          <p:spPr>
            <a:xfrm>
              <a:off x="4197350" y="3202433"/>
              <a:ext cx="226442" cy="368424"/>
            </a:xfrm>
            <a:custGeom>
              <a:avLst/>
              <a:gdLst>
                <a:gd name="connsiteX0" fmla="*/ 0 w 360040"/>
                <a:gd name="connsiteY0" fmla="*/ 0 h 216024"/>
                <a:gd name="connsiteX1" fmla="*/ 360040 w 360040"/>
                <a:gd name="connsiteY1" fmla="*/ 0 h 216024"/>
                <a:gd name="connsiteX2" fmla="*/ 360040 w 360040"/>
                <a:gd name="connsiteY2" fmla="*/ 216024 h 216024"/>
                <a:gd name="connsiteX3" fmla="*/ 0 w 360040"/>
                <a:gd name="connsiteY3" fmla="*/ 216024 h 216024"/>
                <a:gd name="connsiteX4" fmla="*/ 0 w 360040"/>
                <a:gd name="connsiteY4" fmla="*/ 0 h 216024"/>
                <a:gd name="connsiteX0" fmla="*/ 161925 w 360040"/>
                <a:gd name="connsiteY0" fmla="*/ 0 h 441449"/>
                <a:gd name="connsiteX1" fmla="*/ 360040 w 360040"/>
                <a:gd name="connsiteY1" fmla="*/ 225425 h 441449"/>
                <a:gd name="connsiteX2" fmla="*/ 360040 w 360040"/>
                <a:gd name="connsiteY2" fmla="*/ 441449 h 441449"/>
                <a:gd name="connsiteX3" fmla="*/ 0 w 360040"/>
                <a:gd name="connsiteY3" fmla="*/ 441449 h 441449"/>
                <a:gd name="connsiteX4" fmla="*/ 161925 w 360040"/>
                <a:gd name="connsiteY4" fmla="*/ 0 h 441449"/>
                <a:gd name="connsiteX0" fmla="*/ 92075 w 290190"/>
                <a:gd name="connsiteY0" fmla="*/ 0 h 441449"/>
                <a:gd name="connsiteX1" fmla="*/ 290190 w 290190"/>
                <a:gd name="connsiteY1" fmla="*/ 225425 h 441449"/>
                <a:gd name="connsiteX2" fmla="*/ 290190 w 290190"/>
                <a:gd name="connsiteY2" fmla="*/ 441449 h 441449"/>
                <a:gd name="connsiteX3" fmla="*/ 0 w 290190"/>
                <a:gd name="connsiteY3" fmla="*/ 28699 h 441449"/>
                <a:gd name="connsiteX4" fmla="*/ 92075 w 290190"/>
                <a:gd name="connsiteY4" fmla="*/ 0 h 441449"/>
                <a:gd name="connsiteX0" fmla="*/ 92075 w 290190"/>
                <a:gd name="connsiteY0" fmla="*/ 0 h 365249"/>
                <a:gd name="connsiteX1" fmla="*/ 290190 w 290190"/>
                <a:gd name="connsiteY1" fmla="*/ 225425 h 365249"/>
                <a:gd name="connsiteX2" fmla="*/ 109215 w 290190"/>
                <a:gd name="connsiteY2" fmla="*/ 365249 h 365249"/>
                <a:gd name="connsiteX3" fmla="*/ 0 w 290190"/>
                <a:gd name="connsiteY3" fmla="*/ 28699 h 365249"/>
                <a:gd name="connsiteX4" fmla="*/ 92075 w 290190"/>
                <a:gd name="connsiteY4" fmla="*/ 0 h 365249"/>
                <a:gd name="connsiteX0" fmla="*/ 92075 w 175890"/>
                <a:gd name="connsiteY0" fmla="*/ 0 h 365249"/>
                <a:gd name="connsiteX1" fmla="*/ 175890 w 175890"/>
                <a:gd name="connsiteY1" fmla="*/ 314325 h 365249"/>
                <a:gd name="connsiteX2" fmla="*/ 109215 w 175890"/>
                <a:gd name="connsiteY2" fmla="*/ 365249 h 365249"/>
                <a:gd name="connsiteX3" fmla="*/ 0 w 175890"/>
                <a:gd name="connsiteY3" fmla="*/ 28699 h 365249"/>
                <a:gd name="connsiteX4" fmla="*/ 92075 w 175890"/>
                <a:gd name="connsiteY4" fmla="*/ 0 h 365249"/>
                <a:gd name="connsiteX0" fmla="*/ 92075 w 213990"/>
                <a:gd name="connsiteY0" fmla="*/ 0 h 365249"/>
                <a:gd name="connsiteX1" fmla="*/ 213990 w 213990"/>
                <a:gd name="connsiteY1" fmla="*/ 330200 h 365249"/>
                <a:gd name="connsiteX2" fmla="*/ 109215 w 213990"/>
                <a:gd name="connsiteY2" fmla="*/ 365249 h 365249"/>
                <a:gd name="connsiteX3" fmla="*/ 0 w 213990"/>
                <a:gd name="connsiteY3" fmla="*/ 28699 h 365249"/>
                <a:gd name="connsiteX4" fmla="*/ 92075 w 213990"/>
                <a:gd name="connsiteY4" fmla="*/ 0 h 365249"/>
                <a:gd name="connsiteX0" fmla="*/ 101600 w 213990"/>
                <a:gd name="connsiteY0" fmla="*/ 0 h 368424"/>
                <a:gd name="connsiteX1" fmla="*/ 213990 w 213990"/>
                <a:gd name="connsiteY1" fmla="*/ 333375 h 368424"/>
                <a:gd name="connsiteX2" fmla="*/ 109215 w 213990"/>
                <a:gd name="connsiteY2" fmla="*/ 368424 h 368424"/>
                <a:gd name="connsiteX3" fmla="*/ 0 w 213990"/>
                <a:gd name="connsiteY3" fmla="*/ 31874 h 368424"/>
                <a:gd name="connsiteX4" fmla="*/ 101600 w 213990"/>
                <a:gd name="connsiteY4" fmla="*/ 0 h 368424"/>
                <a:gd name="connsiteX0" fmla="*/ 107950 w 220340"/>
                <a:gd name="connsiteY0" fmla="*/ 0 h 368424"/>
                <a:gd name="connsiteX1" fmla="*/ 220340 w 220340"/>
                <a:gd name="connsiteY1" fmla="*/ 333375 h 368424"/>
                <a:gd name="connsiteX2" fmla="*/ 115565 w 220340"/>
                <a:gd name="connsiteY2" fmla="*/ 368424 h 368424"/>
                <a:gd name="connsiteX3" fmla="*/ 0 w 220340"/>
                <a:gd name="connsiteY3" fmla="*/ 31874 h 368424"/>
                <a:gd name="connsiteX4" fmla="*/ 107950 w 220340"/>
                <a:gd name="connsiteY4" fmla="*/ 0 h 368424"/>
                <a:gd name="connsiteX0" fmla="*/ 107950 w 220340"/>
                <a:gd name="connsiteY0" fmla="*/ 0 h 368424"/>
                <a:gd name="connsiteX1" fmla="*/ 220340 w 220340"/>
                <a:gd name="connsiteY1" fmla="*/ 333375 h 368424"/>
                <a:gd name="connsiteX2" fmla="*/ 115565 w 220340"/>
                <a:gd name="connsiteY2" fmla="*/ 368424 h 368424"/>
                <a:gd name="connsiteX3" fmla="*/ 79623 w 220340"/>
                <a:gd name="connsiteY3" fmla="*/ 255142 h 368424"/>
                <a:gd name="connsiteX4" fmla="*/ 0 w 220340"/>
                <a:gd name="connsiteY4" fmla="*/ 31874 h 368424"/>
                <a:gd name="connsiteX5" fmla="*/ 107950 w 220340"/>
                <a:gd name="connsiteY5" fmla="*/ 0 h 368424"/>
                <a:gd name="connsiteX0" fmla="*/ 107950 w 220340"/>
                <a:gd name="connsiteY0" fmla="*/ 0 h 368424"/>
                <a:gd name="connsiteX1" fmla="*/ 220340 w 220340"/>
                <a:gd name="connsiteY1" fmla="*/ 333375 h 368424"/>
                <a:gd name="connsiteX2" fmla="*/ 115565 w 220340"/>
                <a:gd name="connsiteY2" fmla="*/ 368424 h 368424"/>
                <a:gd name="connsiteX3" fmla="*/ 79623 w 220340"/>
                <a:gd name="connsiteY3" fmla="*/ 255142 h 368424"/>
                <a:gd name="connsiteX4" fmla="*/ 28823 w 220340"/>
                <a:gd name="connsiteY4" fmla="*/ 264667 h 368424"/>
                <a:gd name="connsiteX5" fmla="*/ 0 w 220340"/>
                <a:gd name="connsiteY5" fmla="*/ 31874 h 368424"/>
                <a:gd name="connsiteX6" fmla="*/ 107950 w 220340"/>
                <a:gd name="connsiteY6" fmla="*/ 0 h 368424"/>
                <a:gd name="connsiteX0" fmla="*/ 114052 w 226442"/>
                <a:gd name="connsiteY0" fmla="*/ 0 h 368424"/>
                <a:gd name="connsiteX1" fmla="*/ 226442 w 226442"/>
                <a:gd name="connsiteY1" fmla="*/ 333375 h 368424"/>
                <a:gd name="connsiteX2" fmla="*/ 121667 w 226442"/>
                <a:gd name="connsiteY2" fmla="*/ 368424 h 368424"/>
                <a:gd name="connsiteX3" fmla="*/ 85725 w 226442"/>
                <a:gd name="connsiteY3" fmla="*/ 255142 h 368424"/>
                <a:gd name="connsiteX4" fmla="*/ 34925 w 226442"/>
                <a:gd name="connsiteY4" fmla="*/ 264667 h 368424"/>
                <a:gd name="connsiteX5" fmla="*/ 0 w 226442"/>
                <a:gd name="connsiteY5" fmla="*/ 156717 h 368424"/>
                <a:gd name="connsiteX6" fmla="*/ 6102 w 226442"/>
                <a:gd name="connsiteY6" fmla="*/ 31874 h 368424"/>
                <a:gd name="connsiteX7" fmla="*/ 114052 w 226442"/>
                <a:gd name="connsiteY7" fmla="*/ 0 h 368424"/>
                <a:gd name="connsiteX0" fmla="*/ 114052 w 226442"/>
                <a:gd name="connsiteY0" fmla="*/ 0 h 368424"/>
                <a:gd name="connsiteX1" fmla="*/ 226442 w 226442"/>
                <a:gd name="connsiteY1" fmla="*/ 333375 h 368424"/>
                <a:gd name="connsiteX2" fmla="*/ 121667 w 226442"/>
                <a:gd name="connsiteY2" fmla="*/ 368424 h 368424"/>
                <a:gd name="connsiteX3" fmla="*/ 85725 w 226442"/>
                <a:gd name="connsiteY3" fmla="*/ 255142 h 368424"/>
                <a:gd name="connsiteX4" fmla="*/ 34925 w 226442"/>
                <a:gd name="connsiteY4" fmla="*/ 264667 h 368424"/>
                <a:gd name="connsiteX5" fmla="*/ 0 w 226442"/>
                <a:gd name="connsiteY5" fmla="*/ 156717 h 368424"/>
                <a:gd name="connsiteX6" fmla="*/ 34925 w 226442"/>
                <a:gd name="connsiteY6" fmla="*/ 128142 h 368424"/>
                <a:gd name="connsiteX7" fmla="*/ 6102 w 226442"/>
                <a:gd name="connsiteY7" fmla="*/ 31874 h 368424"/>
                <a:gd name="connsiteX8" fmla="*/ 114052 w 226442"/>
                <a:gd name="connsiteY8" fmla="*/ 0 h 368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442" h="368424">
                  <a:moveTo>
                    <a:pt x="114052" y="0"/>
                  </a:moveTo>
                  <a:lnTo>
                    <a:pt x="226442" y="333375"/>
                  </a:lnTo>
                  <a:lnTo>
                    <a:pt x="121667" y="368424"/>
                  </a:lnTo>
                  <a:cubicBezTo>
                    <a:pt x="108628" y="333838"/>
                    <a:pt x="98764" y="289728"/>
                    <a:pt x="85725" y="255142"/>
                  </a:cubicBezTo>
                  <a:cubicBezTo>
                    <a:pt x="80433" y="239267"/>
                    <a:pt x="40217" y="280542"/>
                    <a:pt x="34925" y="264667"/>
                  </a:cubicBezTo>
                  <a:cubicBezTo>
                    <a:pt x="29633" y="224450"/>
                    <a:pt x="5292" y="196934"/>
                    <a:pt x="0" y="156717"/>
                  </a:cubicBezTo>
                  <a:cubicBezTo>
                    <a:pt x="0" y="135550"/>
                    <a:pt x="34925" y="149309"/>
                    <a:pt x="34925" y="128142"/>
                  </a:cubicBezTo>
                  <a:lnTo>
                    <a:pt x="6102" y="31874"/>
                  </a:lnTo>
                  <a:lnTo>
                    <a:pt x="114052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bdélník 9"/>
            <p:cNvSpPr/>
            <p:nvPr/>
          </p:nvSpPr>
          <p:spPr>
            <a:xfrm>
              <a:off x="3991744" y="3161158"/>
              <a:ext cx="170433" cy="273174"/>
            </a:xfrm>
            <a:custGeom>
              <a:avLst/>
              <a:gdLst>
                <a:gd name="connsiteX0" fmla="*/ 0 w 72008"/>
                <a:gd name="connsiteY0" fmla="*/ 0 h 216024"/>
                <a:gd name="connsiteX1" fmla="*/ 72008 w 72008"/>
                <a:gd name="connsiteY1" fmla="*/ 0 h 216024"/>
                <a:gd name="connsiteX2" fmla="*/ 72008 w 72008"/>
                <a:gd name="connsiteY2" fmla="*/ 216024 h 216024"/>
                <a:gd name="connsiteX3" fmla="*/ 0 w 72008"/>
                <a:gd name="connsiteY3" fmla="*/ 216024 h 216024"/>
                <a:gd name="connsiteX4" fmla="*/ 0 w 72008"/>
                <a:gd name="connsiteY4" fmla="*/ 0 h 216024"/>
                <a:gd name="connsiteX0" fmla="*/ 0 w 148208"/>
                <a:gd name="connsiteY0" fmla="*/ 0 h 311274"/>
                <a:gd name="connsiteX1" fmla="*/ 148208 w 148208"/>
                <a:gd name="connsiteY1" fmla="*/ 95250 h 311274"/>
                <a:gd name="connsiteX2" fmla="*/ 148208 w 148208"/>
                <a:gd name="connsiteY2" fmla="*/ 311274 h 311274"/>
                <a:gd name="connsiteX3" fmla="*/ 76200 w 148208"/>
                <a:gd name="connsiteY3" fmla="*/ 311274 h 311274"/>
                <a:gd name="connsiteX4" fmla="*/ 0 w 148208"/>
                <a:gd name="connsiteY4" fmla="*/ 0 h 311274"/>
                <a:gd name="connsiteX0" fmla="*/ 0 w 148208"/>
                <a:gd name="connsiteY0" fmla="*/ 28575 h 339849"/>
                <a:gd name="connsiteX1" fmla="*/ 84708 w 148208"/>
                <a:gd name="connsiteY1" fmla="*/ 0 h 339849"/>
                <a:gd name="connsiteX2" fmla="*/ 148208 w 148208"/>
                <a:gd name="connsiteY2" fmla="*/ 339849 h 339849"/>
                <a:gd name="connsiteX3" fmla="*/ 76200 w 148208"/>
                <a:gd name="connsiteY3" fmla="*/ 339849 h 339849"/>
                <a:gd name="connsiteX4" fmla="*/ 0 w 148208"/>
                <a:gd name="connsiteY4" fmla="*/ 28575 h 339849"/>
                <a:gd name="connsiteX0" fmla="*/ 0 w 170433"/>
                <a:gd name="connsiteY0" fmla="*/ 28575 h 339849"/>
                <a:gd name="connsiteX1" fmla="*/ 84708 w 170433"/>
                <a:gd name="connsiteY1" fmla="*/ 0 h 339849"/>
                <a:gd name="connsiteX2" fmla="*/ 170433 w 170433"/>
                <a:gd name="connsiteY2" fmla="*/ 244599 h 339849"/>
                <a:gd name="connsiteX3" fmla="*/ 76200 w 170433"/>
                <a:gd name="connsiteY3" fmla="*/ 339849 h 339849"/>
                <a:gd name="connsiteX4" fmla="*/ 0 w 170433"/>
                <a:gd name="connsiteY4" fmla="*/ 28575 h 339849"/>
                <a:gd name="connsiteX0" fmla="*/ 0 w 170433"/>
                <a:gd name="connsiteY0" fmla="*/ 28575 h 273174"/>
                <a:gd name="connsiteX1" fmla="*/ 84708 w 170433"/>
                <a:gd name="connsiteY1" fmla="*/ 0 h 273174"/>
                <a:gd name="connsiteX2" fmla="*/ 170433 w 170433"/>
                <a:gd name="connsiteY2" fmla="*/ 244599 h 273174"/>
                <a:gd name="connsiteX3" fmla="*/ 88900 w 170433"/>
                <a:gd name="connsiteY3" fmla="*/ 273174 h 273174"/>
                <a:gd name="connsiteX4" fmla="*/ 0 w 170433"/>
                <a:gd name="connsiteY4" fmla="*/ 28575 h 27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433" h="273174">
                  <a:moveTo>
                    <a:pt x="0" y="28575"/>
                  </a:moveTo>
                  <a:lnTo>
                    <a:pt x="84708" y="0"/>
                  </a:lnTo>
                  <a:lnTo>
                    <a:pt x="170433" y="244599"/>
                  </a:lnTo>
                  <a:lnTo>
                    <a:pt x="88900" y="273174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" name="Obdélník 2"/>
          <p:cNvSpPr/>
          <p:nvPr/>
        </p:nvSpPr>
        <p:spPr>
          <a:xfrm>
            <a:off x="4029488" y="2888940"/>
            <a:ext cx="758536" cy="324036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 417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326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atouš\VEDEM 2010\Terezín výběr\panorama_muzeum_ghet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869" y="3140968"/>
            <a:ext cx="7404407" cy="30953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878904" y="548680"/>
            <a:ext cx="8229600" cy="576064"/>
          </a:xfrm>
        </p:spPr>
        <p:txBody>
          <a:bodyPr>
            <a:noAutofit/>
          </a:bodyPr>
          <a:lstStyle/>
          <a:p>
            <a:pPr algn="l"/>
            <a:r>
              <a:rPr lang="cs-CZ" sz="4900" dirty="0" smtClean="0">
                <a:latin typeface="Myriad Pro Light" pitchFamily="34" charset="0"/>
                <a:ea typeface="Adobe Gothic Std B" pitchFamily="34" charset="-128"/>
              </a:rPr>
              <a:t>L 417</a:t>
            </a:r>
            <a:endParaRPr lang="cs-CZ" sz="4900" dirty="0">
              <a:latin typeface="Myriad Pro Light" pitchFamily="34" charset="0"/>
              <a:ea typeface="Adobe Gothic Std B" pitchFamily="34" charset="-128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-1" y="625450"/>
            <a:ext cx="841871" cy="427286"/>
          </a:xfrm>
          <a:prstGeom prst="rect">
            <a:avLst/>
          </a:prstGeom>
          <a:solidFill>
            <a:srgbClr val="FF99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2483768" y="620688"/>
            <a:ext cx="6660232" cy="432048"/>
          </a:xfrm>
          <a:prstGeom prst="rect">
            <a:avLst/>
          </a:prstGeom>
          <a:solidFill>
            <a:srgbClr val="FF99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539552" y="1495325"/>
            <a:ext cx="8229600" cy="4525963"/>
          </a:xfrm>
        </p:spPr>
        <p:txBody>
          <a:bodyPr/>
          <a:lstStyle/>
          <a:p>
            <a:r>
              <a:rPr lang="cs-CZ" dirty="0" smtClean="0">
                <a:latin typeface="Myriad Pro Light" pitchFamily="34" charset="0"/>
              </a:rPr>
              <a:t>Bývalá škola</a:t>
            </a:r>
          </a:p>
          <a:p>
            <a:r>
              <a:rPr lang="cs-CZ" dirty="0" smtClean="0">
                <a:latin typeface="Myriad Pro Light" pitchFamily="34" charset="0"/>
              </a:rPr>
              <a:t>Několik  „pokojů“</a:t>
            </a:r>
          </a:p>
        </p:txBody>
      </p:sp>
    </p:spTree>
    <p:extLst>
      <p:ext uri="{BB962C8B-B14F-4D97-AF65-F5344CB8AC3E}">
        <p14:creationId xmlns:p14="http://schemas.microsoft.com/office/powerpoint/2010/main" val="238601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539552" y="1495325"/>
            <a:ext cx="8229600" cy="4525963"/>
          </a:xfrm>
        </p:spPr>
        <p:txBody>
          <a:bodyPr/>
          <a:lstStyle/>
          <a:p>
            <a:r>
              <a:rPr lang="cs-CZ" dirty="0" smtClean="0"/>
              <a:t>Dopoledne </a:t>
            </a:r>
            <a:r>
              <a:rPr lang="cs-CZ" dirty="0"/>
              <a:t>tajné </a:t>
            </a:r>
            <a:r>
              <a:rPr lang="cs-CZ" dirty="0" smtClean="0"/>
              <a:t>vyučování</a:t>
            </a:r>
            <a:br>
              <a:rPr lang="cs-CZ" dirty="0" smtClean="0"/>
            </a:br>
            <a:r>
              <a:rPr lang="cs-CZ" dirty="0" smtClean="0"/>
              <a:t>Práce </a:t>
            </a:r>
            <a:r>
              <a:rPr lang="cs-CZ" dirty="0"/>
              <a:t>v zahradě nebo dílnách</a:t>
            </a:r>
          </a:p>
          <a:p>
            <a:r>
              <a:rPr lang="cs-CZ" dirty="0" smtClean="0"/>
              <a:t>Odpoledne </a:t>
            </a:r>
            <a:r>
              <a:rPr lang="cs-CZ" dirty="0"/>
              <a:t>volné </a:t>
            </a:r>
            <a:r>
              <a:rPr lang="cs-CZ" dirty="0" smtClean="0"/>
              <a:t>aktivity, úklid</a:t>
            </a:r>
            <a:r>
              <a:rPr lang="cs-CZ" dirty="0"/>
              <a:t>, sport, </a:t>
            </a:r>
            <a:endParaRPr lang="cs-CZ" dirty="0" smtClean="0"/>
          </a:p>
          <a:p>
            <a:r>
              <a:rPr lang="cs-CZ" dirty="0" smtClean="0"/>
              <a:t>Po </a:t>
            </a:r>
            <a:r>
              <a:rPr lang="cs-CZ" dirty="0"/>
              <a:t>20. hodině zákaz vycházení</a:t>
            </a:r>
          </a:p>
          <a:p>
            <a:r>
              <a:rPr lang="cs-CZ" dirty="0" smtClean="0"/>
              <a:t>Obměna </a:t>
            </a:r>
            <a:r>
              <a:rPr lang="cs-CZ" dirty="0"/>
              <a:t>členů – transporty, nemoci</a:t>
            </a:r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878904" y="548680"/>
            <a:ext cx="8229600" cy="576064"/>
          </a:xfrm>
        </p:spPr>
        <p:txBody>
          <a:bodyPr>
            <a:noAutofit/>
          </a:bodyPr>
          <a:lstStyle/>
          <a:p>
            <a:pPr algn="l"/>
            <a:r>
              <a:rPr lang="cs-CZ" sz="4900" dirty="0" smtClean="0">
                <a:latin typeface="Myriad Pro Light" pitchFamily="34" charset="0"/>
                <a:ea typeface="Adobe Gothic Std B" pitchFamily="34" charset="-128"/>
              </a:rPr>
              <a:t>L 417</a:t>
            </a:r>
            <a:endParaRPr lang="cs-CZ" sz="4900" dirty="0">
              <a:latin typeface="Myriad Pro Light" pitchFamily="34" charset="0"/>
              <a:ea typeface="Adobe Gothic Std B" pitchFamily="34" charset="-128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-1" y="625450"/>
            <a:ext cx="841871" cy="427286"/>
          </a:xfrm>
          <a:prstGeom prst="rect">
            <a:avLst/>
          </a:prstGeom>
          <a:solidFill>
            <a:srgbClr val="FF99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2483768" y="620688"/>
            <a:ext cx="6660232" cy="432048"/>
          </a:xfrm>
          <a:prstGeom prst="rect">
            <a:avLst/>
          </a:prstGeom>
          <a:solidFill>
            <a:srgbClr val="FF99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D:\Matouš\VEDEM 2010\Toulky terezínem_foto dnes\PanoramaGG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1815" y="4725144"/>
            <a:ext cx="8279079" cy="1706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17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878904" y="548680"/>
            <a:ext cx="8229600" cy="576064"/>
          </a:xfrm>
        </p:spPr>
        <p:txBody>
          <a:bodyPr>
            <a:noAutofit/>
          </a:bodyPr>
          <a:lstStyle/>
          <a:p>
            <a:pPr algn="l"/>
            <a:r>
              <a:rPr lang="cs-CZ" sz="4900" dirty="0" smtClean="0">
                <a:latin typeface="Myriad Pro Light" pitchFamily="34" charset="0"/>
                <a:ea typeface="Adobe Gothic Std B" pitchFamily="34" charset="-128"/>
              </a:rPr>
              <a:t>L 417 – HEIM 1</a:t>
            </a:r>
            <a:endParaRPr lang="cs-CZ" sz="4900" dirty="0">
              <a:latin typeface="Myriad Pro Light" pitchFamily="34" charset="0"/>
              <a:ea typeface="Adobe Gothic Std B" pitchFamily="34" charset="-128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-1" y="625450"/>
            <a:ext cx="841871" cy="427286"/>
          </a:xfrm>
          <a:prstGeom prst="rect">
            <a:avLst/>
          </a:prstGeom>
          <a:solidFill>
            <a:srgbClr val="FF99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4860032" y="620688"/>
            <a:ext cx="4283968" cy="432048"/>
          </a:xfrm>
          <a:prstGeom prst="rect">
            <a:avLst/>
          </a:prstGeom>
          <a:solidFill>
            <a:srgbClr val="FF99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539552" y="1495325"/>
            <a:ext cx="8229600" cy="4525963"/>
          </a:xfrm>
        </p:spPr>
        <p:txBody>
          <a:bodyPr/>
          <a:lstStyle/>
          <a:p>
            <a:r>
              <a:rPr lang="cs-CZ" dirty="0" smtClean="0">
                <a:latin typeface="Myriad Pro Light" pitchFamily="34" charset="0"/>
              </a:rPr>
              <a:t>Vychovatel Walter </a:t>
            </a:r>
            <a:r>
              <a:rPr lang="cs-CZ" dirty="0" err="1" smtClean="0">
                <a:latin typeface="Myriad Pro Light" pitchFamily="34" charset="0"/>
              </a:rPr>
              <a:t>Eisinger</a:t>
            </a:r>
            <a:endParaRPr lang="cs-CZ" dirty="0" smtClean="0">
              <a:latin typeface="Myriad Pro Light" pitchFamily="34" charset="0"/>
            </a:endParaRPr>
          </a:p>
          <a:p>
            <a:r>
              <a:rPr lang="cs-CZ" dirty="0" smtClean="0">
                <a:latin typeface="Myriad Pro Light" pitchFamily="34" charset="0"/>
              </a:rPr>
              <a:t>40 kluků</a:t>
            </a:r>
          </a:p>
          <a:p>
            <a:r>
              <a:rPr lang="cs-CZ" dirty="0" smtClean="0">
                <a:latin typeface="Myriad Pro Light" pitchFamily="34" charset="0"/>
              </a:rPr>
              <a:t>Vlastní samospráva</a:t>
            </a:r>
          </a:p>
          <a:p>
            <a:r>
              <a:rPr lang="cs-CZ" dirty="0" smtClean="0">
                <a:latin typeface="Myriad Pro Light" pitchFamily="34" charset="0"/>
              </a:rPr>
              <a:t>Tajné vyučování</a:t>
            </a:r>
          </a:p>
          <a:p>
            <a:r>
              <a:rPr lang="cs-CZ" dirty="0" smtClean="0">
                <a:latin typeface="Myriad Pro Light" pitchFamily="34" charset="0"/>
              </a:rPr>
              <a:t>Časopis VEDEM</a:t>
            </a:r>
          </a:p>
        </p:txBody>
      </p:sp>
      <p:pic>
        <p:nvPicPr>
          <p:cNvPr id="2051" name="Picture 3" descr="D:\Matouš\VEDEM 2010\Vedem\img\fotogalery\full\VAL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687488"/>
            <a:ext cx="2376264" cy="269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Matouš\VEDEM 2010\Vedem\img\fotogalery\full\9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509120"/>
            <a:ext cx="2376264" cy="17832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Matouš\VEDEM 2010\Vedem\img\foto\0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8144" y="4509120"/>
            <a:ext cx="2376264" cy="17739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Matouš\VEDEM 2010\Toulky terezínem_foto dnes\IMG_4086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625" y="4509120"/>
            <a:ext cx="2529223" cy="17739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65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878904" y="548680"/>
            <a:ext cx="8229600" cy="576064"/>
          </a:xfrm>
        </p:spPr>
        <p:txBody>
          <a:bodyPr>
            <a:noAutofit/>
          </a:bodyPr>
          <a:lstStyle/>
          <a:p>
            <a:pPr algn="l"/>
            <a:r>
              <a:rPr lang="cs-CZ" sz="4900" dirty="0" smtClean="0">
                <a:latin typeface="Myriad Pro Light" pitchFamily="34" charset="0"/>
                <a:ea typeface="Adobe Gothic Std B" pitchFamily="34" charset="-128"/>
              </a:rPr>
              <a:t>ČASOPIS VEDEM</a:t>
            </a:r>
            <a:endParaRPr lang="cs-CZ" sz="4900" dirty="0">
              <a:latin typeface="Myriad Pro Light" pitchFamily="34" charset="0"/>
              <a:ea typeface="Adobe Gothic Std B" pitchFamily="34" charset="-128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-1" y="625450"/>
            <a:ext cx="841871" cy="427286"/>
          </a:xfrm>
          <a:prstGeom prst="rect">
            <a:avLst/>
          </a:prstGeom>
          <a:solidFill>
            <a:srgbClr val="FF99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5436096" y="620688"/>
            <a:ext cx="3707904" cy="432048"/>
          </a:xfrm>
          <a:prstGeom prst="rect">
            <a:avLst/>
          </a:prstGeom>
          <a:solidFill>
            <a:srgbClr val="FF99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3615208" y="3295525"/>
            <a:ext cx="5565304" cy="4525963"/>
          </a:xfrm>
        </p:spPr>
        <p:txBody>
          <a:bodyPr/>
          <a:lstStyle/>
          <a:p>
            <a:r>
              <a:rPr lang="cs-CZ" dirty="0" smtClean="0">
                <a:latin typeface="Myriad Pro Light" pitchFamily="34" charset="0"/>
              </a:rPr>
              <a:t>Šéfredaktor Petr </a:t>
            </a:r>
            <a:r>
              <a:rPr lang="cs-CZ" dirty="0" err="1" smtClean="0">
                <a:latin typeface="Myriad Pro Light" pitchFamily="34" charset="0"/>
              </a:rPr>
              <a:t>Ginz</a:t>
            </a:r>
            <a:endParaRPr lang="cs-CZ" dirty="0" smtClean="0">
              <a:latin typeface="Myriad Pro Light" pitchFamily="34" charset="0"/>
            </a:endParaRPr>
          </a:p>
          <a:p>
            <a:r>
              <a:rPr lang="cs-CZ" dirty="0" smtClean="0">
                <a:latin typeface="Myriad Pro Light" pitchFamily="34" charset="0"/>
              </a:rPr>
              <a:t>1942 – 1944</a:t>
            </a:r>
          </a:p>
          <a:p>
            <a:r>
              <a:rPr lang="cs-CZ" dirty="0" smtClean="0">
                <a:latin typeface="Myriad Pro Light" pitchFamily="34" charset="0"/>
              </a:rPr>
              <a:t>Každý týden</a:t>
            </a:r>
          </a:p>
          <a:p>
            <a:r>
              <a:rPr lang="cs-CZ" dirty="0" smtClean="0">
                <a:latin typeface="Myriad Pro Light" pitchFamily="34" charset="0"/>
              </a:rPr>
              <a:t>800 dochovaných listů</a:t>
            </a:r>
          </a:p>
          <a:p>
            <a:r>
              <a:rPr lang="cs-CZ" dirty="0" smtClean="0">
                <a:latin typeface="Myriad Pro Light" pitchFamily="34" charset="0"/>
              </a:rPr>
              <a:t>Psaný ručně a na stroji</a:t>
            </a:r>
          </a:p>
        </p:txBody>
      </p:sp>
      <p:pic>
        <p:nvPicPr>
          <p:cNvPr id="3074" name="Picture 2" descr="D:\Matouš\VEDEM 2010\Vedem\img\pet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2486596"/>
            <a:ext cx="3571139" cy="438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49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878904" y="548680"/>
            <a:ext cx="8229600" cy="576064"/>
          </a:xfrm>
        </p:spPr>
        <p:txBody>
          <a:bodyPr>
            <a:noAutofit/>
          </a:bodyPr>
          <a:lstStyle/>
          <a:p>
            <a:pPr algn="l"/>
            <a:r>
              <a:rPr lang="cs-CZ" sz="4900" dirty="0" smtClean="0">
                <a:latin typeface="Myriad Pro Light" pitchFamily="34" charset="0"/>
                <a:ea typeface="Adobe Gothic Std B" pitchFamily="34" charset="-128"/>
              </a:rPr>
              <a:t>OBSAH ČASOPISU </a:t>
            </a:r>
            <a:endParaRPr lang="cs-CZ" sz="4900" dirty="0">
              <a:latin typeface="Myriad Pro Light" pitchFamily="34" charset="0"/>
              <a:ea typeface="Adobe Gothic Std B" pitchFamily="34" charset="-128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-1" y="625450"/>
            <a:ext cx="841871" cy="427286"/>
          </a:xfrm>
          <a:prstGeom prst="rect">
            <a:avLst/>
          </a:prstGeom>
          <a:solidFill>
            <a:srgbClr val="FF99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5868144" y="620688"/>
            <a:ext cx="3275856" cy="432048"/>
          </a:xfrm>
          <a:prstGeom prst="rect">
            <a:avLst/>
          </a:prstGeom>
          <a:solidFill>
            <a:srgbClr val="FF99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Žije republika </a:t>
            </a:r>
            <a:r>
              <a:rPr lang="cs-CZ" dirty="0" err="1" smtClean="0"/>
              <a:t>Škid</a:t>
            </a:r>
            <a:r>
              <a:rPr lang="cs-CZ" dirty="0"/>
              <a:t> </a:t>
            </a:r>
            <a:r>
              <a:rPr lang="cs-CZ" dirty="0" smtClean="0"/>
              <a:t>- o samosprávě</a:t>
            </a:r>
          </a:p>
          <a:p>
            <a:r>
              <a:rPr lang="cs-CZ" dirty="0" smtClean="0"/>
              <a:t>Toulky </a:t>
            </a:r>
            <a:r>
              <a:rPr lang="cs-CZ" dirty="0" err="1" smtClean="0"/>
              <a:t>terezínem</a:t>
            </a:r>
            <a:r>
              <a:rPr lang="cs-CZ" dirty="0" smtClean="0"/>
              <a:t> – reportáže z ghetta</a:t>
            </a:r>
          </a:p>
          <a:p>
            <a:r>
              <a:rPr lang="cs-CZ" dirty="0" smtClean="0"/>
              <a:t>Básně</a:t>
            </a:r>
          </a:p>
          <a:p>
            <a:r>
              <a:rPr lang="cs-CZ" dirty="0" smtClean="0"/>
              <a:t>Povídky</a:t>
            </a:r>
          </a:p>
          <a:p>
            <a:r>
              <a:rPr lang="cs-CZ" dirty="0" smtClean="0"/>
              <a:t>Hádanky a kvízy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8" name="Picture 2" descr="D:\Matouš\VEDEM 2010\zdrojové_soubory\Nápis VEDEM_bílá kopie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725144"/>
            <a:ext cx="4957427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2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2">
      <a:majorFont>
        <a:latin typeface="Myriad Pro Light"/>
        <a:ea typeface=""/>
        <a:cs typeface=""/>
      </a:majorFont>
      <a:minorFont>
        <a:latin typeface="Myriad Pro Ligh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116</Words>
  <Application>Microsoft Office PowerPoint</Application>
  <PresentationFormat>Předvádění na obrazovce (4:3)</PresentationFormat>
  <Paragraphs>42</Paragraphs>
  <Slides>18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Motiv systému Office</vt:lpstr>
      <vt:lpstr>1_Motiv systému Office</vt:lpstr>
      <vt:lpstr>ČASOPIS VEDEM</vt:lpstr>
      <vt:lpstr>ZÁKLADNÍ INFORMACE</vt:lpstr>
      <vt:lpstr>GHETTO TEREZÍN</vt:lpstr>
      <vt:lpstr>L 417</vt:lpstr>
      <vt:lpstr>L 417</vt:lpstr>
      <vt:lpstr>L 417</vt:lpstr>
      <vt:lpstr>L 417 – HEIM 1</vt:lpstr>
      <vt:lpstr>ČASOPIS VEDEM</vt:lpstr>
      <vt:lpstr>OBSAH ČASOPISU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Matouš Bičák</dc:creator>
  <cp:lastModifiedBy>Matouš Bičák</cp:lastModifiedBy>
  <cp:revision>31</cp:revision>
  <dcterms:created xsi:type="dcterms:W3CDTF">2011-04-21T20:09:04Z</dcterms:created>
  <dcterms:modified xsi:type="dcterms:W3CDTF">2011-04-24T09:09:43Z</dcterms:modified>
</cp:coreProperties>
</file>